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diagrams/colors2.xml" ContentType="application/vnd.openxmlformats-officedocument.drawingml.diagramColors+xml"/>
  <Override PartName="/ppt/notesMasters/notesMaster1.xml" ContentType="application/vnd.openxmlformats-officedocument.presentationml.notesMaster+xml"/>
  <Default Extension="vml" ContentType="application/vnd.openxmlformats-officedocument.vmlDrawing"/>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diagrams/colors3.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Default Extension="xml" ContentType="application/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tableStyles.xml" ContentType="application/vnd.openxmlformats-officedocument.presentationml.tableStyles+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docProps/core.xml" ContentType="application/vnd.openxmlformats-package.core-properties+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embeddings/oleObject3.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Default Extension="png" ContentType="image/png"/>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diagrams/colors1.xml" ContentType="application/vnd.openxmlformats-officedocument.drawingml.diagramColors+xml"/>
  <Override PartName="/ppt/slides/slide55.xml" ContentType="application/vnd.openxmlformats-officedocument.presentationml.slide+xml"/>
  <Override PartName="/ppt/notesSlides/notesSlide1.xml" ContentType="application/vnd.openxmlformats-officedocument.presentationml.notesSlide+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1" r:id="rId1"/>
  </p:sldMasterIdLst>
  <p:notesMasterIdLst>
    <p:notesMasterId r:id="rId57"/>
  </p:notesMasterIdLst>
  <p:handoutMasterIdLst>
    <p:handoutMasterId r:id="rId58"/>
  </p:handoutMasterIdLst>
  <p:sldIdLst>
    <p:sldId id="259" r:id="rId2"/>
    <p:sldId id="260" r:id="rId3"/>
    <p:sldId id="261" r:id="rId4"/>
    <p:sldId id="262" r:id="rId5"/>
    <p:sldId id="263" r:id="rId6"/>
    <p:sldId id="264"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9" r:id="rId34"/>
    <p:sldId id="338" r:id="rId35"/>
    <p:sldId id="346" r:id="rId36"/>
    <p:sldId id="351" r:id="rId37"/>
    <p:sldId id="352" r:id="rId38"/>
    <p:sldId id="353" r:id="rId39"/>
    <p:sldId id="354" r:id="rId40"/>
    <p:sldId id="341" r:id="rId41"/>
    <p:sldId id="344" r:id="rId42"/>
    <p:sldId id="342" r:id="rId43"/>
    <p:sldId id="343" r:id="rId44"/>
    <p:sldId id="345" r:id="rId45"/>
    <p:sldId id="355" r:id="rId46"/>
    <p:sldId id="356" r:id="rId47"/>
    <p:sldId id="357" r:id="rId48"/>
    <p:sldId id="358" r:id="rId49"/>
    <p:sldId id="359" r:id="rId50"/>
    <p:sldId id="360" r:id="rId51"/>
    <p:sldId id="361" r:id="rId52"/>
    <p:sldId id="362" r:id="rId53"/>
    <p:sldId id="363" r:id="rId54"/>
    <p:sldId id="364" r:id="rId55"/>
    <p:sldId id="36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5620"/>
    <p:restoredTop sz="76230" autoAdjust="0"/>
  </p:normalViewPr>
  <p:slideViewPr>
    <p:cSldViewPr snapToGrid="0" snapToObjects="1">
      <p:cViewPr varScale="1">
        <p:scale>
          <a:sx n="113" d="100"/>
          <a:sy n="113" d="100"/>
        </p:scale>
        <p:origin x="-15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4D741-37F6-4F2C-80C5-8EB040B550D8}" type="doc">
      <dgm:prSet loTypeId="urn:microsoft.com/office/officeart/2005/8/layout/vList5" loCatId="list" qsTypeId="urn:microsoft.com/office/officeart/2005/8/quickstyle/simple3" qsCatId="simple" csTypeId="urn:microsoft.com/office/officeart/2005/8/colors/accent3_4" csCatId="accent3" phldr="1"/>
      <dgm:spPr/>
      <dgm:t>
        <a:bodyPr/>
        <a:lstStyle/>
        <a:p>
          <a:endParaRPr lang="en-GB"/>
        </a:p>
      </dgm:t>
    </dgm:pt>
    <dgm:pt modelId="{F3F42172-BBBA-43B1-A9B6-56FEAE75E02F}">
      <dgm:prSet phldrT="[Text]" custT="1"/>
      <dgm:spPr>
        <a:xfrm>
          <a:off x="0" y="121"/>
          <a:ext cx="2425427" cy="1436952"/>
        </a:xfrm>
        <a:gradFill rotWithShape="0">
          <a:gsLst>
            <a:gs pos="0">
              <a:srgbClr val="9BBB59">
                <a:shade val="50000"/>
                <a:hueOff val="0"/>
                <a:satOff val="0"/>
                <a:lumOff val="0"/>
                <a:alphaOff val="0"/>
                <a:tint val="50000"/>
                <a:satMod val="300000"/>
              </a:srgbClr>
            </a:gs>
            <a:gs pos="35000">
              <a:srgbClr val="9BBB59">
                <a:shade val="50000"/>
                <a:hueOff val="0"/>
                <a:satOff val="0"/>
                <a:lumOff val="0"/>
                <a:alphaOff val="0"/>
                <a:tint val="37000"/>
                <a:satMod val="300000"/>
              </a:srgbClr>
            </a:gs>
            <a:gs pos="100000">
              <a:srgbClr val="9BBB59">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Work</a:t>
          </a:r>
        </a:p>
        <a:p>
          <a:r>
            <a:rPr lang="en-GB" sz="1400">
              <a:solidFill>
                <a:sysClr val="windowText" lastClr="000000"/>
              </a:solidFill>
              <a:latin typeface="Calibri"/>
              <a:ea typeface="+mn-ea"/>
              <a:cs typeface="+mn-cs"/>
            </a:rPr>
            <a:t>abstract entity</a:t>
          </a:r>
          <a:endParaRPr lang="en-GB" sz="2200">
            <a:solidFill>
              <a:sysClr val="windowText" lastClr="000000"/>
            </a:solidFill>
            <a:latin typeface="Calibri"/>
            <a:ea typeface="+mn-ea"/>
            <a:cs typeface="+mn-cs"/>
          </a:endParaRPr>
        </a:p>
      </dgm:t>
    </dgm:pt>
    <dgm:pt modelId="{CF206FCD-1742-4D0A-88E6-505F86E64263}" type="parTrans" cxnId="{E5BC3F39-E782-462F-AFB4-454026AFCC8E}">
      <dgm:prSet/>
      <dgm:spPr/>
      <dgm:t>
        <a:bodyPr/>
        <a:lstStyle/>
        <a:p>
          <a:endParaRPr lang="en-GB"/>
        </a:p>
      </dgm:t>
    </dgm:pt>
    <dgm:pt modelId="{F3C5CD21-7A98-45EA-9287-D0E3334D3853}" type="sibTrans" cxnId="{E5BC3F39-E782-462F-AFB4-454026AFCC8E}">
      <dgm:prSet/>
      <dgm:spPr/>
      <dgm:t>
        <a:bodyPr/>
        <a:lstStyle/>
        <a:p>
          <a:endParaRPr lang="en-GB"/>
        </a:p>
      </dgm:t>
    </dgm:pt>
    <dgm:pt modelId="{84FBB1A7-262C-4586-84EB-D82A6FDBAF95}">
      <dgm:prSet phldrT="[Text]"/>
      <dgm:spPr>
        <a:xfrm rot="5400000">
          <a:off x="4076113" y="-1437338"/>
          <a:ext cx="1010498"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A0F76E69-90AB-4E06-BE47-70D9038DFFE5}" type="parTrans" cxnId="{0BAC7051-38DD-4043-9D37-CD3DF047D11A}">
      <dgm:prSet/>
      <dgm:spPr/>
      <dgm:t>
        <a:bodyPr/>
        <a:lstStyle/>
        <a:p>
          <a:endParaRPr lang="en-GB"/>
        </a:p>
      </dgm:t>
    </dgm:pt>
    <dgm:pt modelId="{9783DF46-2E4F-45B4-AEB7-772CA6EAB9E5}" type="sibTrans" cxnId="{0BAC7051-38DD-4043-9D37-CD3DF047D11A}">
      <dgm:prSet/>
      <dgm:spPr/>
      <dgm:t>
        <a:bodyPr/>
        <a:lstStyle/>
        <a:p>
          <a:endParaRPr lang="en-GB"/>
        </a:p>
      </dgm:t>
    </dgm:pt>
    <dgm:pt modelId="{E56FE076-5C5D-4E6D-AF02-AAA47682C6C9}">
      <dgm:prSet phldrT="[Text]"/>
      <dgm:spPr>
        <a:xfrm rot="5400000">
          <a:off x="4076113" y="-1437338"/>
          <a:ext cx="1010498"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Categories (fiction / non-fiction)</a:t>
          </a:r>
        </a:p>
      </dgm:t>
    </dgm:pt>
    <dgm:pt modelId="{3B46C7D0-9704-4CA4-B681-71CB477A2628}" type="parTrans" cxnId="{86EA119E-344C-403C-A327-40A68BFFCA86}">
      <dgm:prSet/>
      <dgm:spPr/>
      <dgm:t>
        <a:bodyPr/>
        <a:lstStyle/>
        <a:p>
          <a:endParaRPr lang="en-GB"/>
        </a:p>
      </dgm:t>
    </dgm:pt>
    <dgm:pt modelId="{B0886CF6-01C2-418B-821A-61FBA1D00BF2}" type="sibTrans" cxnId="{86EA119E-344C-403C-A327-40A68BFFCA86}">
      <dgm:prSet/>
      <dgm:spPr/>
      <dgm:t>
        <a:bodyPr/>
        <a:lstStyle/>
        <a:p>
          <a:endParaRPr lang="en-GB"/>
        </a:p>
      </dgm:t>
    </dgm:pt>
    <dgm:pt modelId="{7A1C76DD-C1B6-4340-919E-8DA967330C13}">
      <dgm:prSet phldrT="[Text]" custT="1"/>
      <dgm:spPr>
        <a:xfrm>
          <a:off x="1079306" y="1517134"/>
          <a:ext cx="2420692" cy="1652652"/>
        </a:xfrm>
        <a:gradFill rotWithShape="0">
          <a:gsLst>
            <a:gs pos="0">
              <a:srgbClr val="9BBB59">
                <a:shade val="50000"/>
                <a:hueOff val="133778"/>
                <a:satOff val="-2135"/>
                <a:lumOff val="20553"/>
                <a:alphaOff val="0"/>
                <a:tint val="50000"/>
                <a:satMod val="300000"/>
              </a:srgbClr>
            </a:gs>
            <a:gs pos="35000">
              <a:srgbClr val="9BBB59">
                <a:shade val="50000"/>
                <a:hueOff val="133778"/>
                <a:satOff val="-2135"/>
                <a:lumOff val="20553"/>
                <a:alphaOff val="0"/>
                <a:tint val="37000"/>
                <a:satMod val="300000"/>
              </a:srgbClr>
            </a:gs>
            <a:gs pos="100000">
              <a:srgbClr val="9BBB59">
                <a:shade val="50000"/>
                <a:hueOff val="133778"/>
                <a:satOff val="-2135"/>
                <a:lumOff val="2055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Variant</a:t>
          </a:r>
          <a:r>
            <a:rPr lang="en-GB" sz="3000">
              <a:solidFill>
                <a:sysClr val="windowText" lastClr="000000"/>
              </a:solidFill>
              <a:latin typeface="Calibri"/>
              <a:ea typeface="+mn-ea"/>
              <a:cs typeface="+mn-cs"/>
            </a:rPr>
            <a:t> </a:t>
          </a:r>
        </a:p>
        <a:p>
          <a:r>
            <a:rPr lang="en-GB" sz="1400">
              <a:solidFill>
                <a:sysClr val="windowText" lastClr="000000"/>
              </a:solidFill>
              <a:latin typeface="Calibri"/>
              <a:ea typeface="+mn-ea"/>
              <a:cs typeface="+mn-cs"/>
            </a:rPr>
            <a:t>abstract entity</a:t>
          </a:r>
        </a:p>
        <a:p>
          <a:r>
            <a:rPr lang="en-GB" sz="1400">
              <a:solidFill>
                <a:srgbClr val="1F497D">
                  <a:lumMod val="40000"/>
                  <a:lumOff val="60000"/>
                </a:srgbClr>
              </a:solidFill>
              <a:latin typeface="Calibri"/>
              <a:ea typeface="+mn-ea"/>
              <a:cs typeface="+mn-cs"/>
            </a:rPr>
            <a:t>optional</a:t>
          </a:r>
        </a:p>
      </dgm:t>
    </dgm:pt>
    <dgm:pt modelId="{8776EA86-4562-4FEF-8B59-EF312227DC21}" type="parTrans" cxnId="{6B16F18D-C8C9-41E9-A392-3B971E433040}">
      <dgm:prSet/>
      <dgm:spPr/>
      <dgm:t>
        <a:bodyPr/>
        <a:lstStyle/>
        <a:p>
          <a:endParaRPr lang="en-GB"/>
        </a:p>
      </dgm:t>
    </dgm:pt>
    <dgm:pt modelId="{59115890-DDA8-40DD-A411-7BAA3E6228B3}" type="sibTrans" cxnId="{6B16F18D-C8C9-41E9-A392-3B971E433040}">
      <dgm:prSet/>
      <dgm:spPr/>
      <dgm:t>
        <a:bodyPr/>
        <a:lstStyle/>
        <a:p>
          <a:endParaRPr lang="en-GB"/>
        </a:p>
      </dgm:t>
    </dgm:pt>
    <dgm:pt modelId="{13F984A7-0BA8-4DDA-B64B-EE11C27F4E6D}">
      <dgm:prSet phldrT="[Text]"/>
      <dgm:spPr>
        <a:xfrm rot="5400000">
          <a:off x="4496928" y="776599"/>
          <a:ext cx="1206834" cy="320392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18555B52-239A-431D-A28D-FDD916D0E161}" type="parTrans" cxnId="{F7ACAA33-988C-4D32-A5CD-750CEA591F58}">
      <dgm:prSet/>
      <dgm:spPr/>
      <dgm:t>
        <a:bodyPr/>
        <a:lstStyle/>
        <a:p>
          <a:endParaRPr lang="en-GB"/>
        </a:p>
      </dgm:t>
    </dgm:pt>
    <dgm:pt modelId="{F93FC98D-47FB-485D-9451-481AE2BAA034}" type="sibTrans" cxnId="{F7ACAA33-988C-4D32-A5CD-750CEA591F58}">
      <dgm:prSet/>
      <dgm:spPr/>
      <dgm:t>
        <a:bodyPr/>
        <a:lstStyle/>
        <a:p>
          <a:endParaRPr lang="en-GB"/>
        </a:p>
      </dgm:t>
    </dgm:pt>
    <dgm:pt modelId="{9F02AE6A-5E02-4816-A938-A66B0F48C193}">
      <dgm:prSet phldrT="[Text]"/>
      <dgm:spPr>
        <a:xfrm rot="5400000">
          <a:off x="3940874" y="3595802"/>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12F5DDFA-38ED-4394-B325-8C6D67B5177E}" type="parTrans" cxnId="{8644F757-6A10-495D-8AF2-4B3D16D6EA87}">
      <dgm:prSet/>
      <dgm:spPr/>
      <dgm:t>
        <a:bodyPr/>
        <a:lstStyle/>
        <a:p>
          <a:endParaRPr lang="en-GB"/>
        </a:p>
      </dgm:t>
    </dgm:pt>
    <dgm:pt modelId="{DE1FF287-C352-4C25-A5E5-B70B62220652}" type="sibTrans" cxnId="{8644F757-6A10-495D-8AF2-4B3D16D6EA87}">
      <dgm:prSet/>
      <dgm:spPr/>
      <dgm:t>
        <a:bodyPr/>
        <a:lstStyle/>
        <a:p>
          <a:endParaRPr lang="en-GB"/>
        </a:p>
      </dgm:t>
    </dgm:pt>
    <dgm:pt modelId="{2F39EED6-835B-4BCE-BA2A-B6BF2931D3DD}">
      <dgm:prSet phldrT="[Text]"/>
      <dgm:spPr>
        <a:xfrm rot="5400000">
          <a:off x="3940874" y="3595802"/>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creation, acquisition, accession, de-accession, loan, transport</a:t>
          </a:r>
        </a:p>
      </dgm:t>
    </dgm:pt>
    <dgm:pt modelId="{6332F46C-D3CE-4055-85B3-A418C2C936AE}" type="parTrans" cxnId="{2819FCA1-B332-40D9-94D0-9AFA03B3F29E}">
      <dgm:prSet/>
      <dgm:spPr/>
      <dgm:t>
        <a:bodyPr/>
        <a:lstStyle/>
        <a:p>
          <a:endParaRPr lang="en-GB"/>
        </a:p>
      </dgm:t>
    </dgm:pt>
    <dgm:pt modelId="{4DE1A637-29E0-4516-9EEE-89E6EDACDD0E}" type="sibTrans" cxnId="{2819FCA1-B332-40D9-94D0-9AFA03B3F29E}">
      <dgm:prSet/>
      <dgm:spPr/>
      <dgm:t>
        <a:bodyPr/>
        <a:lstStyle/>
        <a:p>
          <a:endParaRPr lang="en-GB"/>
        </a:p>
      </dgm:t>
    </dgm:pt>
    <dgm:pt modelId="{2F1366CE-4C1D-4608-B02B-82BDCBDAA43F}">
      <dgm:prSet phldrT="[Text]" custT="1"/>
      <dgm:spPr>
        <a:xfrm>
          <a:off x="0" y="4931252"/>
          <a:ext cx="2425427" cy="1601221"/>
        </a:xfrm>
        <a:gradFill rotWithShape="0">
          <a:gsLst>
            <a:gs pos="0">
              <a:srgbClr val="9BBB59">
                <a:shade val="50000"/>
                <a:hueOff val="133778"/>
                <a:satOff val="-2135"/>
                <a:lumOff val="20553"/>
                <a:alphaOff val="0"/>
                <a:tint val="50000"/>
                <a:satMod val="300000"/>
              </a:srgbClr>
            </a:gs>
            <a:gs pos="35000">
              <a:srgbClr val="9BBB59">
                <a:shade val="50000"/>
                <a:hueOff val="133778"/>
                <a:satOff val="-2135"/>
                <a:lumOff val="20553"/>
                <a:alphaOff val="0"/>
                <a:tint val="37000"/>
                <a:satMod val="300000"/>
              </a:srgbClr>
            </a:gs>
            <a:gs pos="100000">
              <a:srgbClr val="9BBB59">
                <a:shade val="50000"/>
                <a:hueOff val="133778"/>
                <a:satOff val="-2135"/>
                <a:lumOff val="2055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Item</a:t>
          </a:r>
        </a:p>
        <a:p>
          <a:r>
            <a:rPr lang="en-GB" sz="1400">
              <a:solidFill>
                <a:sysClr val="windowText" lastClr="000000"/>
              </a:solidFill>
              <a:latin typeface="Calibri"/>
              <a:ea typeface="+mn-ea"/>
              <a:cs typeface="+mn-cs"/>
            </a:rPr>
            <a:t>physical or digital object</a:t>
          </a:r>
        </a:p>
      </dgm:t>
    </dgm:pt>
    <dgm:pt modelId="{16A7D343-525A-43C8-9050-25FA629D8816}" type="parTrans" cxnId="{EA0B0437-877D-4CED-A1A6-571529E34AC1}">
      <dgm:prSet/>
      <dgm:spPr/>
      <dgm:t>
        <a:bodyPr/>
        <a:lstStyle/>
        <a:p>
          <a:endParaRPr lang="en-GB"/>
        </a:p>
      </dgm:t>
    </dgm:pt>
    <dgm:pt modelId="{3D61371D-3B8F-4FBD-9BBC-EC6A3506ADE1}" type="sibTrans" cxnId="{EA0B0437-877D-4CED-A1A6-571529E34AC1}">
      <dgm:prSet/>
      <dgm:spPr/>
      <dgm:t>
        <a:bodyPr/>
        <a:lstStyle/>
        <a:p>
          <a:endParaRPr lang="en-GB"/>
        </a:p>
      </dgm:t>
    </dgm:pt>
    <dgm:pt modelId="{D3A865D5-8CB0-42C1-B90D-42EE0FD4CD79}">
      <dgm:prSet custT="1"/>
      <dgm:spPr>
        <a:xfrm>
          <a:off x="0" y="3242434"/>
          <a:ext cx="2425427" cy="1601221"/>
        </a:xfrm>
        <a:gradFill rotWithShape="0">
          <a:gsLst>
            <a:gs pos="0">
              <a:srgbClr val="9BBB59">
                <a:shade val="50000"/>
                <a:hueOff val="267555"/>
                <a:satOff val="-4269"/>
                <a:lumOff val="41107"/>
                <a:alphaOff val="0"/>
                <a:tint val="50000"/>
                <a:satMod val="300000"/>
              </a:srgbClr>
            </a:gs>
            <a:gs pos="35000">
              <a:srgbClr val="9BBB59">
                <a:shade val="50000"/>
                <a:hueOff val="267555"/>
                <a:satOff val="-4269"/>
                <a:lumOff val="41107"/>
                <a:alphaOff val="0"/>
                <a:tint val="37000"/>
                <a:satMod val="300000"/>
              </a:srgbClr>
            </a:gs>
            <a:gs pos="100000">
              <a:srgbClr val="9BBB59">
                <a:shade val="50000"/>
                <a:hueOff val="267555"/>
                <a:satOff val="-4269"/>
                <a:lumOff val="4110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Manifestation</a:t>
          </a:r>
        </a:p>
        <a:p>
          <a:r>
            <a:rPr lang="en-GB" sz="1400">
              <a:solidFill>
                <a:sysClr val="windowText" lastClr="000000"/>
              </a:solidFill>
              <a:latin typeface="Calibri"/>
              <a:ea typeface="+mn-ea"/>
              <a:cs typeface="+mn-cs"/>
            </a:rPr>
            <a:t>realisation, release, exhibition or distribution entity </a:t>
          </a:r>
        </a:p>
      </dgm:t>
    </dgm:pt>
    <dgm:pt modelId="{A9EC5137-E8EB-4F6C-B76C-CEAAA520A04F}" type="parTrans" cxnId="{3B78D77F-3122-4D4E-8850-B8FC6022C18C}">
      <dgm:prSet/>
      <dgm:spPr/>
      <dgm:t>
        <a:bodyPr/>
        <a:lstStyle/>
        <a:p>
          <a:endParaRPr lang="en-GB"/>
        </a:p>
      </dgm:t>
    </dgm:pt>
    <dgm:pt modelId="{73FC5B9C-C07D-47A8-B182-D61E0A84A5B4}" type="sibTrans" cxnId="{3B78D77F-3122-4D4E-8850-B8FC6022C18C}">
      <dgm:prSet/>
      <dgm:spPr/>
      <dgm:t>
        <a:bodyPr/>
        <a:lstStyle/>
        <a:p>
          <a:endParaRPr lang="en-GB"/>
        </a:p>
      </dgm:t>
    </dgm:pt>
    <dgm:pt modelId="{E2628449-BE7D-4544-A356-1A15E930F83A}">
      <dgm:prSet/>
      <dgm:spPr>
        <a:xfrm rot="5400000">
          <a:off x="3940874" y="1887503"/>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36E4376A-C28A-4BC2-97FC-351127E453CF}" type="parTrans" cxnId="{1EB7FA67-BE02-4431-80BD-682F8A0A9249}">
      <dgm:prSet/>
      <dgm:spPr/>
      <dgm:t>
        <a:bodyPr/>
        <a:lstStyle/>
        <a:p>
          <a:endParaRPr lang="en-GB"/>
        </a:p>
      </dgm:t>
    </dgm:pt>
    <dgm:pt modelId="{ABC45858-4855-4561-BC34-6F1813823C70}" type="sibTrans" cxnId="{1EB7FA67-BE02-4431-80BD-682F8A0A9249}">
      <dgm:prSet/>
      <dgm:spPr/>
      <dgm:t>
        <a:bodyPr/>
        <a:lstStyle/>
        <a:p>
          <a:endParaRPr lang="en-GB"/>
        </a:p>
      </dgm:t>
    </dgm:pt>
    <dgm:pt modelId="{A0969592-DF07-424A-886A-2305DCC92374}">
      <dgm:prSet/>
      <dgm:spPr>
        <a:xfrm rot="5400000">
          <a:off x="3940874" y="1887503"/>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61CC8233-7717-4CB9-9BFC-A89698C139E3}" type="parTrans" cxnId="{D30FA442-9C14-4572-87F6-774DF068E22D}">
      <dgm:prSet/>
      <dgm:spPr/>
      <dgm:t>
        <a:bodyPr/>
        <a:lstStyle/>
        <a:p>
          <a:endParaRPr lang="en-GB"/>
        </a:p>
      </dgm:t>
    </dgm:pt>
    <dgm:pt modelId="{E1CB39C8-6BAC-484E-BA9F-C941B10D9BB2}" type="sibTrans" cxnId="{D30FA442-9C14-4572-87F6-774DF068E22D}">
      <dgm:prSet/>
      <dgm:spPr/>
      <dgm:t>
        <a:bodyPr/>
        <a:lstStyle/>
        <a:p>
          <a:endParaRPr lang="en-GB"/>
        </a:p>
      </dgm:t>
    </dgm:pt>
    <dgm:pt modelId="{98CFC8DE-7B31-4890-A925-0ACBC3419932}">
      <dgm:prSet phldrT="[Text]"/>
      <dgm:spPr>
        <a:xfrm rot="5400000">
          <a:off x="4076113" y="-1437338"/>
          <a:ext cx="1010498"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(copyright / production)</a:t>
          </a:r>
        </a:p>
      </dgm:t>
    </dgm:pt>
    <dgm:pt modelId="{4C679F51-1667-4CCA-9978-18B90E9840B7}" type="parTrans" cxnId="{67A00C9F-1BC4-4782-B519-FE07ED0F4436}">
      <dgm:prSet/>
      <dgm:spPr/>
      <dgm:t>
        <a:bodyPr/>
        <a:lstStyle/>
        <a:p>
          <a:endParaRPr lang="en-GB"/>
        </a:p>
      </dgm:t>
    </dgm:pt>
    <dgm:pt modelId="{57EE1344-B7E4-4D43-84FC-718635C38758}" type="sibTrans" cxnId="{67A00C9F-1BC4-4782-B519-FE07ED0F4436}">
      <dgm:prSet/>
      <dgm:spPr/>
      <dgm:t>
        <a:bodyPr/>
        <a:lstStyle/>
        <a:p>
          <a:endParaRPr lang="en-GB"/>
        </a:p>
      </dgm:t>
    </dgm:pt>
    <dgm:pt modelId="{74696A53-1893-4DF3-90E1-6C14AFEBF2CF}">
      <dgm:prSet phldrT="[Text]"/>
      <dgm:spPr>
        <a:xfrm rot="5400000">
          <a:off x="4076113" y="-1437338"/>
          <a:ext cx="1010498"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Content: Synopsis, Genre, Subject</a:t>
          </a:r>
        </a:p>
      </dgm:t>
    </dgm:pt>
    <dgm:pt modelId="{25CA1BD2-5311-4491-BD5E-D9D3EF5E2766}" type="parTrans" cxnId="{3B3134D7-285E-45B5-A6D2-4B0A335AA67A}">
      <dgm:prSet/>
      <dgm:spPr/>
      <dgm:t>
        <a:bodyPr/>
        <a:lstStyle/>
        <a:p>
          <a:endParaRPr lang="en-GB"/>
        </a:p>
      </dgm:t>
    </dgm:pt>
    <dgm:pt modelId="{75021717-4E3B-4D39-BDD3-7202AF1E54DD}" type="sibTrans" cxnId="{3B3134D7-285E-45B5-A6D2-4B0A335AA67A}">
      <dgm:prSet/>
      <dgm:spPr/>
      <dgm:t>
        <a:bodyPr/>
        <a:lstStyle/>
        <a:p>
          <a:endParaRPr lang="en-GB"/>
        </a:p>
      </dgm:t>
    </dgm:pt>
    <dgm:pt modelId="{DB0E8F8D-EC66-43D0-9960-BB44E02E38AE}">
      <dgm:prSet phldrT="[Text]"/>
      <dgm:spPr>
        <a:xfrm rot="5400000">
          <a:off x="4076113" y="-1437338"/>
          <a:ext cx="1010498"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Agents: Cast, Credits, Rights holders</a:t>
          </a:r>
        </a:p>
      </dgm:t>
    </dgm:pt>
    <dgm:pt modelId="{36E251FE-C3D3-4849-A102-85A391767353}" type="parTrans" cxnId="{8D3B71E2-6AFE-471C-8ED7-7588DAE8519F}">
      <dgm:prSet/>
      <dgm:spPr/>
      <dgm:t>
        <a:bodyPr/>
        <a:lstStyle/>
        <a:p>
          <a:endParaRPr lang="en-GB"/>
        </a:p>
      </dgm:t>
    </dgm:pt>
    <dgm:pt modelId="{70B51BA1-809E-492E-8943-2A7F2CB8BC19}" type="sibTrans" cxnId="{8D3B71E2-6AFE-471C-8ED7-7588DAE8519F}">
      <dgm:prSet/>
      <dgm:spPr/>
      <dgm:t>
        <a:bodyPr/>
        <a:lstStyle/>
        <a:p>
          <a:endParaRPr lang="en-GB"/>
        </a:p>
      </dgm:t>
    </dgm:pt>
    <dgm:pt modelId="{FB354C79-C8C9-4976-AB64-A83D6158DDCF}">
      <dgm:prSet/>
      <dgm:spPr>
        <a:xfrm rot="5400000">
          <a:off x="3940874" y="1887503"/>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release, transmission, distribution, creation</a:t>
          </a:r>
        </a:p>
      </dgm:t>
    </dgm:pt>
    <dgm:pt modelId="{214A7F45-B1E9-4B11-911F-C264BE79A2C5}" type="parTrans" cxnId="{95F38444-38BC-4688-867B-DB328BC393CD}">
      <dgm:prSet/>
      <dgm:spPr/>
      <dgm:t>
        <a:bodyPr/>
        <a:lstStyle/>
        <a:p>
          <a:endParaRPr lang="en-GB"/>
        </a:p>
      </dgm:t>
    </dgm:pt>
    <dgm:pt modelId="{9931C074-0997-4333-82AA-756713D7CF8A}" type="sibTrans" cxnId="{95F38444-38BC-4688-867B-DB328BC393CD}">
      <dgm:prSet/>
      <dgm:spPr/>
      <dgm:t>
        <a:bodyPr/>
        <a:lstStyle/>
        <a:p>
          <a:endParaRPr lang="en-GB"/>
        </a:p>
      </dgm:t>
    </dgm:pt>
    <dgm:pt modelId="{10B062E0-75C3-49FF-AB13-7B845B71F9B9}">
      <dgm:prSet/>
      <dgm:spPr>
        <a:xfrm rot="5400000">
          <a:off x="3940874" y="1887503"/>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Type: pre-release, theatrical, non-theatrical, transmission, home-viewing, internet, restoration, not-for-release, etc</a:t>
          </a:r>
        </a:p>
      </dgm:t>
    </dgm:pt>
    <dgm:pt modelId="{617A00B8-F6B0-4361-97D4-0B465A36FC56}" type="parTrans" cxnId="{CC182E7F-8E6E-4C90-9045-B3EB9663382B}">
      <dgm:prSet/>
      <dgm:spPr/>
      <dgm:t>
        <a:bodyPr/>
        <a:lstStyle/>
        <a:p>
          <a:endParaRPr lang="en-GB"/>
        </a:p>
      </dgm:t>
    </dgm:pt>
    <dgm:pt modelId="{98865C9B-B66E-46E3-8690-763DA201D818}" type="sibTrans" cxnId="{CC182E7F-8E6E-4C90-9045-B3EB9663382B}">
      <dgm:prSet/>
      <dgm:spPr/>
      <dgm:t>
        <a:bodyPr/>
        <a:lstStyle/>
        <a:p>
          <a:endParaRPr lang="en-GB"/>
        </a:p>
      </dgm:t>
    </dgm:pt>
    <dgm:pt modelId="{EFCA3648-3FD0-4AFB-A649-D3DB9D0F5845}">
      <dgm:prSet/>
      <dgm:spPr>
        <a:xfrm rot="5400000">
          <a:off x="3940874" y="1887503"/>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Format general: 35mm film, Digital Cinema, Blu-ray, etc</a:t>
          </a:r>
        </a:p>
      </dgm:t>
    </dgm:pt>
    <dgm:pt modelId="{DEB19C76-EA70-4BA9-B97A-2DE9C2E9133B}" type="parTrans" cxnId="{A8B5144B-5828-46FA-925A-0E07080899ED}">
      <dgm:prSet/>
      <dgm:spPr/>
      <dgm:t>
        <a:bodyPr/>
        <a:lstStyle/>
        <a:p>
          <a:endParaRPr lang="en-GB"/>
        </a:p>
      </dgm:t>
    </dgm:pt>
    <dgm:pt modelId="{33054C82-53C3-4F5C-8135-346C4D182757}" type="sibTrans" cxnId="{A8B5144B-5828-46FA-925A-0E07080899ED}">
      <dgm:prSet/>
      <dgm:spPr/>
      <dgm:t>
        <a:bodyPr/>
        <a:lstStyle/>
        <a:p>
          <a:endParaRPr lang="en-GB"/>
        </a:p>
      </dgm:t>
    </dgm:pt>
    <dgm:pt modelId="{70E0B87A-5581-4DB3-9BE5-2618F10B66C8}">
      <dgm:prSet/>
      <dgm:spPr>
        <a:xfrm rot="5400000">
          <a:off x="3940874" y="1887503"/>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Agents: Creator, Broadcaster, Distributor, Publisher</a:t>
          </a:r>
        </a:p>
      </dgm:t>
    </dgm:pt>
    <dgm:pt modelId="{A50FAA0A-D609-46B1-AE98-0C1897AA4A7E}" type="parTrans" cxnId="{E6505AC7-3DA1-4626-91B3-4F572B19DC04}">
      <dgm:prSet/>
      <dgm:spPr/>
      <dgm:t>
        <a:bodyPr/>
        <a:lstStyle/>
        <a:p>
          <a:endParaRPr lang="en-GB"/>
        </a:p>
      </dgm:t>
    </dgm:pt>
    <dgm:pt modelId="{1180FF4A-AF8F-4068-A8F4-C3192A6B8123}" type="sibTrans" cxnId="{E6505AC7-3DA1-4626-91B3-4F572B19DC04}">
      <dgm:prSet/>
      <dgm:spPr/>
      <dgm:t>
        <a:bodyPr/>
        <a:lstStyle/>
        <a:p>
          <a:endParaRPr lang="en-GB"/>
        </a:p>
      </dgm:t>
    </dgm:pt>
    <dgm:pt modelId="{C37BEC78-6114-4A60-A908-24383DA7A4C3}">
      <dgm:prSet phldrT="[Text]"/>
      <dgm:spPr>
        <a:xfrm rot="5400000">
          <a:off x="3940874" y="3595802"/>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Format specific: 16mm BW Pos, 35mm Lavender Separation, ProRes422 HQ, etc</a:t>
          </a:r>
        </a:p>
      </dgm:t>
    </dgm:pt>
    <dgm:pt modelId="{8B75423C-51CF-411A-83D4-E2A9AF6289D3}" type="parTrans" cxnId="{0F0FFA08-E215-43D4-AB2B-72E3E7CFEEF9}">
      <dgm:prSet/>
      <dgm:spPr/>
      <dgm:t>
        <a:bodyPr/>
        <a:lstStyle/>
        <a:p>
          <a:endParaRPr lang="en-GB"/>
        </a:p>
      </dgm:t>
    </dgm:pt>
    <dgm:pt modelId="{7C60A317-635C-47E7-BDAA-0BAE2BF76E42}" type="sibTrans" cxnId="{0F0FFA08-E215-43D4-AB2B-72E3E7CFEEF9}">
      <dgm:prSet/>
      <dgm:spPr/>
      <dgm:t>
        <a:bodyPr/>
        <a:lstStyle/>
        <a:p>
          <a:endParaRPr lang="en-GB"/>
        </a:p>
      </dgm:t>
    </dgm:pt>
    <dgm:pt modelId="{C74FC5EA-31A7-426A-87DA-DDB77D9F51CC}">
      <dgm:prSet phldrT="[Text]"/>
      <dgm:spPr>
        <a:xfrm rot="5400000">
          <a:off x="3940874" y="3595802"/>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Condition report: pristine, not for projection, heavy scratches, etc</a:t>
          </a:r>
        </a:p>
      </dgm:t>
    </dgm:pt>
    <dgm:pt modelId="{FAF7B9A8-C02B-4B42-BC89-5AF71654DEB1}" type="parTrans" cxnId="{423E7883-DECB-45BD-8C13-EC7BA637DFD6}">
      <dgm:prSet/>
      <dgm:spPr/>
      <dgm:t>
        <a:bodyPr/>
        <a:lstStyle/>
        <a:p>
          <a:endParaRPr lang="en-GB"/>
        </a:p>
      </dgm:t>
    </dgm:pt>
    <dgm:pt modelId="{DDEC63DB-ACCF-4595-8918-55F2B4EA149C}" type="sibTrans" cxnId="{423E7883-DECB-45BD-8C13-EC7BA637DFD6}">
      <dgm:prSet/>
      <dgm:spPr/>
      <dgm:t>
        <a:bodyPr/>
        <a:lstStyle/>
        <a:p>
          <a:endParaRPr lang="en-GB"/>
        </a:p>
      </dgm:t>
    </dgm:pt>
    <dgm:pt modelId="{0EF1F7AB-DD18-4212-A3BF-EBB0F77457CE}">
      <dgm:prSet phldrT="[Text]"/>
      <dgm:spPr>
        <a:xfrm rot="5400000">
          <a:off x="3940874" y="3595802"/>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Storage location: home location, current location</a:t>
          </a:r>
        </a:p>
      </dgm:t>
    </dgm:pt>
    <dgm:pt modelId="{330A2650-1A15-43F5-BCD6-8F583E8E8E2F}" type="parTrans" cxnId="{CF6DBFBF-DE9E-44D4-9991-0A7BC3A04DF7}">
      <dgm:prSet/>
      <dgm:spPr/>
      <dgm:t>
        <a:bodyPr/>
        <a:lstStyle/>
        <a:p>
          <a:endParaRPr lang="en-GB"/>
        </a:p>
      </dgm:t>
    </dgm:pt>
    <dgm:pt modelId="{33A8E011-A4D9-4A76-B9C4-A2F90D6D1F75}" type="sibTrans" cxnId="{CF6DBFBF-DE9E-44D4-9991-0A7BC3A04DF7}">
      <dgm:prSet/>
      <dgm:spPr/>
      <dgm:t>
        <a:bodyPr/>
        <a:lstStyle/>
        <a:p>
          <a:endParaRPr lang="en-GB"/>
        </a:p>
      </dgm:t>
    </dgm:pt>
    <dgm:pt modelId="{92942828-5DDC-4757-9521-945069840699}">
      <dgm:prSet phldrT="[Text]"/>
      <dgm:spPr>
        <a:xfrm rot="5400000">
          <a:off x="3940874" y="3595802"/>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Conservation recommendations: urgent transfer required, relocate to sub-zero, etc</a:t>
          </a:r>
        </a:p>
      </dgm:t>
    </dgm:pt>
    <dgm:pt modelId="{8D103235-AAE7-4DEE-A42B-4E77E0502C16}" type="parTrans" cxnId="{7F55C8F0-5713-48D9-A6BD-5554AE801AF3}">
      <dgm:prSet/>
      <dgm:spPr/>
      <dgm:t>
        <a:bodyPr/>
        <a:lstStyle/>
        <a:p>
          <a:endParaRPr lang="en-GB"/>
        </a:p>
      </dgm:t>
    </dgm:pt>
    <dgm:pt modelId="{DCCEA0C7-3088-499B-8E40-EEBCCD9630CE}" type="sibTrans" cxnId="{7F55C8F0-5713-48D9-A6BD-5554AE801AF3}">
      <dgm:prSet/>
      <dgm:spPr/>
      <dgm:t>
        <a:bodyPr/>
        <a:lstStyle/>
        <a:p>
          <a:endParaRPr lang="en-GB"/>
        </a:p>
      </dgm:t>
    </dgm:pt>
    <dgm:pt modelId="{48A6AD57-19C3-4347-9461-3B3424CA546F}">
      <dgm:prSet phldrT="[Text]"/>
      <dgm:spPr>
        <a:xfrm rot="5400000">
          <a:off x="4076113" y="-1437338"/>
          <a:ext cx="1010498"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Part - Whole conditions (serial / standalone / component part)</a:t>
          </a:r>
        </a:p>
      </dgm:t>
    </dgm:pt>
    <dgm:pt modelId="{3ED80E16-51DB-40E1-B217-7709C3BF66BC}" type="parTrans" cxnId="{323862E6-7187-4A24-AD21-32D6880E0D7F}">
      <dgm:prSet/>
      <dgm:spPr/>
      <dgm:t>
        <a:bodyPr/>
        <a:lstStyle/>
        <a:p>
          <a:endParaRPr lang="en-GB"/>
        </a:p>
      </dgm:t>
    </dgm:pt>
    <dgm:pt modelId="{6FCE9691-D6D5-4872-8106-290F9E49C4F6}" type="sibTrans" cxnId="{323862E6-7187-4A24-AD21-32D6880E0D7F}">
      <dgm:prSet/>
      <dgm:spPr/>
      <dgm:t>
        <a:bodyPr/>
        <a:lstStyle/>
        <a:p>
          <a:endParaRPr lang="en-GB"/>
        </a:p>
      </dgm:t>
    </dgm:pt>
    <dgm:pt modelId="{29339A1B-9BEE-4DCC-ACC9-39E0355AF0D6}">
      <dgm:prSet phldrT="[Text]"/>
      <dgm:spPr>
        <a:xfrm rot="5400000">
          <a:off x="4496928" y="776599"/>
          <a:ext cx="1206834" cy="320392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(copyright / production)</a:t>
          </a:r>
        </a:p>
      </dgm:t>
    </dgm:pt>
    <dgm:pt modelId="{B8DA6EEC-F0BD-40DF-9461-5DD6C594D101}" type="parTrans" cxnId="{4289C3E6-7F58-45DB-B799-F1C33BD298E8}">
      <dgm:prSet/>
      <dgm:spPr/>
      <dgm:t>
        <a:bodyPr/>
        <a:lstStyle/>
        <a:p>
          <a:endParaRPr lang="en-GB"/>
        </a:p>
      </dgm:t>
    </dgm:pt>
    <dgm:pt modelId="{DB2334EA-4811-4385-B35F-5C580FE389E8}" type="sibTrans" cxnId="{4289C3E6-7F58-45DB-B799-F1C33BD298E8}">
      <dgm:prSet/>
      <dgm:spPr/>
      <dgm:t>
        <a:bodyPr/>
        <a:lstStyle/>
        <a:p>
          <a:endParaRPr lang="en-GB"/>
        </a:p>
      </dgm:t>
    </dgm:pt>
    <dgm:pt modelId="{69E3256B-8DC1-4CE6-9802-178101B00642}">
      <dgm:prSet phldrT="[Text]"/>
      <dgm:spPr>
        <a:xfrm rot="5400000">
          <a:off x="4496928" y="776599"/>
          <a:ext cx="1206834" cy="320392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Categories (fiction / non-fiction)</a:t>
          </a:r>
        </a:p>
      </dgm:t>
    </dgm:pt>
    <dgm:pt modelId="{D3E89C96-B122-458D-8750-3939C2919809}" type="parTrans" cxnId="{0300257D-0FFE-496D-B7A0-1E2643DBCB3D}">
      <dgm:prSet/>
      <dgm:spPr/>
      <dgm:t>
        <a:bodyPr/>
        <a:lstStyle/>
        <a:p>
          <a:endParaRPr lang="en-GB"/>
        </a:p>
      </dgm:t>
    </dgm:pt>
    <dgm:pt modelId="{E73E4E75-6F89-41DA-A267-B3D0A6DFF515}" type="sibTrans" cxnId="{0300257D-0FFE-496D-B7A0-1E2643DBCB3D}">
      <dgm:prSet/>
      <dgm:spPr/>
      <dgm:t>
        <a:bodyPr/>
        <a:lstStyle/>
        <a:p>
          <a:endParaRPr lang="en-GB"/>
        </a:p>
      </dgm:t>
    </dgm:pt>
    <dgm:pt modelId="{DF30A55C-53F8-476F-BC05-A07D7C11CB78}">
      <dgm:prSet phldrT="[Text]"/>
      <dgm:spPr>
        <a:xfrm rot="5400000">
          <a:off x="4496928" y="776599"/>
          <a:ext cx="1206834" cy="320392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Part - Whole conditions (serial / standalone / component part)</a:t>
          </a:r>
        </a:p>
      </dgm:t>
    </dgm:pt>
    <dgm:pt modelId="{90FECE30-3E0A-4805-99A6-515875B9B337}" type="parTrans" cxnId="{2A7BE58D-28E6-4E46-93F3-18CF958B10E3}">
      <dgm:prSet/>
      <dgm:spPr/>
      <dgm:t>
        <a:bodyPr/>
        <a:lstStyle/>
        <a:p>
          <a:endParaRPr lang="en-GB"/>
        </a:p>
      </dgm:t>
    </dgm:pt>
    <dgm:pt modelId="{F7FF6801-5AD4-460F-A29E-3312D2317BD6}" type="sibTrans" cxnId="{2A7BE58D-28E6-4E46-93F3-18CF958B10E3}">
      <dgm:prSet/>
      <dgm:spPr/>
      <dgm:t>
        <a:bodyPr/>
        <a:lstStyle/>
        <a:p>
          <a:endParaRPr lang="en-GB"/>
        </a:p>
      </dgm:t>
    </dgm:pt>
    <dgm:pt modelId="{544EF99B-70D6-4146-BC49-8FA0313292DC}">
      <dgm:prSet phldrT="[Text]"/>
      <dgm:spPr>
        <a:xfrm rot="5400000">
          <a:off x="4496928" y="776599"/>
          <a:ext cx="1206834" cy="320392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Content: Synopsis, Genre, Subject</a:t>
          </a:r>
        </a:p>
      </dgm:t>
    </dgm:pt>
    <dgm:pt modelId="{02F9582B-0BBD-4A99-9324-359800DAEA72}" type="parTrans" cxnId="{E9279DCB-281E-4938-97F5-62559B04A84C}">
      <dgm:prSet/>
      <dgm:spPr/>
      <dgm:t>
        <a:bodyPr/>
        <a:lstStyle/>
        <a:p>
          <a:endParaRPr lang="en-GB"/>
        </a:p>
      </dgm:t>
    </dgm:pt>
    <dgm:pt modelId="{3EFC3C6A-0F85-4215-A727-7710752B458B}" type="sibTrans" cxnId="{E9279DCB-281E-4938-97F5-62559B04A84C}">
      <dgm:prSet/>
      <dgm:spPr/>
      <dgm:t>
        <a:bodyPr/>
        <a:lstStyle/>
        <a:p>
          <a:endParaRPr lang="en-GB"/>
        </a:p>
      </dgm:t>
    </dgm:pt>
    <dgm:pt modelId="{C8DC0224-5B32-42ED-8D5E-F5DE66D2C41B}">
      <dgm:prSet phldrT="[Text]"/>
      <dgm:spPr>
        <a:xfrm rot="5400000">
          <a:off x="4496928" y="776599"/>
          <a:ext cx="1206834" cy="320392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Agents: Cast, Credits, Rights holders</a:t>
          </a:r>
        </a:p>
      </dgm:t>
    </dgm:pt>
    <dgm:pt modelId="{35322D75-AF43-4B05-A9E6-163B081A5C89}" type="parTrans" cxnId="{3860713F-E8E4-44D5-A671-7334C23BF7A7}">
      <dgm:prSet/>
      <dgm:spPr/>
      <dgm:t>
        <a:bodyPr/>
        <a:lstStyle/>
        <a:p>
          <a:endParaRPr lang="en-GB"/>
        </a:p>
      </dgm:t>
    </dgm:pt>
    <dgm:pt modelId="{BCF2D9D4-6DED-4E1E-9CCD-DF49C2676D3D}" type="sibTrans" cxnId="{3860713F-E8E4-44D5-A671-7334C23BF7A7}">
      <dgm:prSet/>
      <dgm:spPr/>
      <dgm:t>
        <a:bodyPr/>
        <a:lstStyle/>
        <a:p>
          <a:endParaRPr lang="en-GB"/>
        </a:p>
      </dgm:t>
    </dgm:pt>
    <dgm:pt modelId="{822ACB75-AE6E-4B84-99E6-813B1AF6D9B0}">
      <dgm:prSet phldrT="[Text]"/>
      <dgm:spPr>
        <a:xfrm rot="5400000">
          <a:off x="3940874" y="3595802"/>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Acquisition: source, meathod, funding context, conditions of access</a:t>
          </a:r>
        </a:p>
      </dgm:t>
    </dgm:pt>
    <dgm:pt modelId="{80F7BFCB-5552-494D-B623-525C28E27CBD}" type="parTrans" cxnId="{29F2E6F8-A2B4-4EFA-A1BF-CC3D3FD6F571}">
      <dgm:prSet/>
      <dgm:spPr/>
      <dgm:t>
        <a:bodyPr/>
        <a:lstStyle/>
        <a:p>
          <a:endParaRPr lang="en-GB"/>
        </a:p>
      </dgm:t>
    </dgm:pt>
    <dgm:pt modelId="{80341866-EBE2-4C96-9B5A-B8EA00AB7DFA}" type="sibTrans" cxnId="{29F2E6F8-A2B4-4EFA-A1BF-CC3D3FD6F571}">
      <dgm:prSet/>
      <dgm:spPr/>
      <dgm:t>
        <a:bodyPr/>
        <a:lstStyle/>
        <a:p>
          <a:endParaRPr lang="en-GB"/>
        </a:p>
      </dgm:t>
    </dgm:pt>
    <dgm:pt modelId="{8AD94171-D69B-4694-9E7C-72FE5B3F7E6C}">
      <dgm:prSet/>
      <dgm:spPr>
        <a:xfrm rot="5400000">
          <a:off x="3940874" y="1887503"/>
          <a:ext cx="1280977" cy="4311871"/>
        </a:xfr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Rights context: platforms, territories, dates</a:t>
          </a:r>
        </a:p>
      </dgm:t>
    </dgm:pt>
    <dgm:pt modelId="{F0BFFDE4-9305-4039-9EDB-C426CB1B8731}" type="parTrans" cxnId="{4C92E3BC-0EA7-4349-9FA2-72D67EA5DA36}">
      <dgm:prSet/>
      <dgm:spPr/>
      <dgm:t>
        <a:bodyPr/>
        <a:lstStyle/>
        <a:p>
          <a:endParaRPr lang="en-GB"/>
        </a:p>
      </dgm:t>
    </dgm:pt>
    <dgm:pt modelId="{EADAF2EA-90F7-49CE-A31A-4840E78CD3DF}" type="sibTrans" cxnId="{4C92E3BC-0EA7-4349-9FA2-72D67EA5DA36}">
      <dgm:prSet/>
      <dgm:spPr/>
      <dgm:t>
        <a:bodyPr/>
        <a:lstStyle/>
        <a:p>
          <a:endParaRPr lang="en-GB"/>
        </a:p>
      </dgm:t>
    </dgm:pt>
    <dgm:pt modelId="{A05B657E-D6B0-46A9-99FE-811182B6B073}" type="pres">
      <dgm:prSet presAssocID="{D4D4D741-37F6-4F2C-80C5-8EB040B550D8}" presName="Name0" presStyleCnt="0">
        <dgm:presLayoutVars>
          <dgm:dir/>
          <dgm:animLvl val="lvl"/>
          <dgm:resizeHandles val="exact"/>
        </dgm:presLayoutVars>
      </dgm:prSet>
      <dgm:spPr/>
      <dgm:t>
        <a:bodyPr/>
        <a:lstStyle/>
        <a:p>
          <a:endParaRPr lang="en-GB"/>
        </a:p>
      </dgm:t>
    </dgm:pt>
    <dgm:pt modelId="{29641ADE-CF03-4774-A0B1-7178F5B9BF1C}" type="pres">
      <dgm:prSet presAssocID="{F3F42172-BBBA-43B1-A9B6-56FEAE75E02F}" presName="linNode" presStyleCnt="0"/>
      <dgm:spPr/>
      <dgm:t>
        <a:bodyPr/>
        <a:lstStyle/>
        <a:p>
          <a:endParaRPr lang="en-GB"/>
        </a:p>
      </dgm:t>
    </dgm:pt>
    <dgm:pt modelId="{354D09B5-F74D-483E-9C87-41F5206744A8}" type="pres">
      <dgm:prSet presAssocID="{F3F42172-BBBA-43B1-A9B6-56FEAE75E02F}" presName="parentText" presStyleLbl="node1" presStyleIdx="0" presStyleCnt="4" custScaleY="89741">
        <dgm:presLayoutVars>
          <dgm:chMax val="1"/>
          <dgm:bulletEnabled val="1"/>
        </dgm:presLayoutVars>
      </dgm:prSet>
      <dgm:spPr>
        <a:prstGeom prst="roundRect">
          <a:avLst/>
        </a:prstGeom>
      </dgm:spPr>
      <dgm:t>
        <a:bodyPr/>
        <a:lstStyle/>
        <a:p>
          <a:endParaRPr lang="en-GB"/>
        </a:p>
      </dgm:t>
    </dgm:pt>
    <dgm:pt modelId="{7666E924-29FA-4BAD-88CE-B761B4AE5F3F}" type="pres">
      <dgm:prSet presAssocID="{F3F42172-BBBA-43B1-A9B6-56FEAE75E02F}" presName="descendantText" presStyleLbl="alignAccFollowNode1" presStyleIdx="0" presStyleCnt="4" custScaleY="78885">
        <dgm:presLayoutVars>
          <dgm:bulletEnabled val="1"/>
        </dgm:presLayoutVars>
      </dgm:prSet>
      <dgm:spPr>
        <a:prstGeom prst="round2SameRect">
          <a:avLst/>
        </a:prstGeom>
      </dgm:spPr>
      <dgm:t>
        <a:bodyPr/>
        <a:lstStyle/>
        <a:p>
          <a:endParaRPr lang="en-GB"/>
        </a:p>
      </dgm:t>
    </dgm:pt>
    <dgm:pt modelId="{4A6BA992-6CC0-4757-A403-25089554CD88}" type="pres">
      <dgm:prSet presAssocID="{F3C5CD21-7A98-45EA-9287-D0E3334D3853}" presName="sp" presStyleCnt="0"/>
      <dgm:spPr/>
      <dgm:t>
        <a:bodyPr/>
        <a:lstStyle/>
        <a:p>
          <a:endParaRPr lang="en-GB"/>
        </a:p>
      </dgm:t>
    </dgm:pt>
    <dgm:pt modelId="{8341B8B2-44D5-44AA-BDE2-CAF71AAD4ACD}" type="pres">
      <dgm:prSet presAssocID="{7A1C76DD-C1B6-4340-919E-8DA967330C13}" presName="linNode" presStyleCnt="0"/>
      <dgm:spPr/>
      <dgm:t>
        <a:bodyPr/>
        <a:lstStyle/>
        <a:p>
          <a:endParaRPr lang="en-GB"/>
        </a:p>
      </dgm:t>
    </dgm:pt>
    <dgm:pt modelId="{551D169A-D5F7-4317-9E71-CCCFCB9E89F0}" type="pres">
      <dgm:prSet presAssocID="{7A1C76DD-C1B6-4340-919E-8DA967330C13}" presName="parentText" presStyleLbl="node1" presStyleIdx="1" presStyleCnt="4" custScaleY="103212" custLinFactNeighborX="25080">
        <dgm:presLayoutVars>
          <dgm:chMax val="1"/>
          <dgm:bulletEnabled val="1"/>
        </dgm:presLayoutVars>
      </dgm:prSet>
      <dgm:spPr>
        <a:prstGeom prst="roundRect">
          <a:avLst/>
        </a:prstGeom>
      </dgm:spPr>
      <dgm:t>
        <a:bodyPr/>
        <a:lstStyle/>
        <a:p>
          <a:endParaRPr lang="en-GB"/>
        </a:p>
      </dgm:t>
    </dgm:pt>
    <dgm:pt modelId="{1C47F026-2421-416B-82CA-7DA5E75CB91B}" type="pres">
      <dgm:prSet presAssocID="{7A1C76DD-C1B6-4340-919E-8DA967330C13}" presName="descendantText" presStyleLbl="alignAccFollowNode1" presStyleIdx="1" presStyleCnt="4" custAng="0" custScaleX="74450" custScaleY="94212" custLinFactNeighborX="44520" custLinFactNeighborY="2740">
        <dgm:presLayoutVars>
          <dgm:bulletEnabled val="1"/>
        </dgm:presLayoutVars>
      </dgm:prSet>
      <dgm:spPr>
        <a:prstGeom prst="round2SameRect">
          <a:avLst/>
        </a:prstGeom>
      </dgm:spPr>
      <dgm:t>
        <a:bodyPr/>
        <a:lstStyle/>
        <a:p>
          <a:endParaRPr lang="en-GB"/>
        </a:p>
      </dgm:t>
    </dgm:pt>
    <dgm:pt modelId="{5B86823A-0471-4A04-8D60-CDB67B7CDDC2}" type="pres">
      <dgm:prSet presAssocID="{59115890-DDA8-40DD-A411-7BAA3E6228B3}" presName="sp" presStyleCnt="0"/>
      <dgm:spPr/>
      <dgm:t>
        <a:bodyPr/>
        <a:lstStyle/>
        <a:p>
          <a:endParaRPr lang="en-GB"/>
        </a:p>
      </dgm:t>
    </dgm:pt>
    <dgm:pt modelId="{95A46AD8-9576-466B-A36C-BDDC9B9DAB3F}" type="pres">
      <dgm:prSet presAssocID="{D3A865D5-8CB0-42C1-B90D-42EE0FD4CD79}" presName="linNode" presStyleCnt="0"/>
      <dgm:spPr/>
      <dgm:t>
        <a:bodyPr/>
        <a:lstStyle/>
        <a:p>
          <a:endParaRPr lang="en-GB"/>
        </a:p>
      </dgm:t>
    </dgm:pt>
    <dgm:pt modelId="{FBDBEEA6-54A5-416A-8572-E15D1C074602}" type="pres">
      <dgm:prSet presAssocID="{D3A865D5-8CB0-42C1-B90D-42EE0FD4CD79}" presName="parentText" presStyleLbl="node1" presStyleIdx="2" presStyleCnt="4" custLinFactNeighborY="-463">
        <dgm:presLayoutVars>
          <dgm:chMax val="1"/>
          <dgm:bulletEnabled val="1"/>
        </dgm:presLayoutVars>
      </dgm:prSet>
      <dgm:spPr>
        <a:prstGeom prst="roundRect">
          <a:avLst/>
        </a:prstGeom>
      </dgm:spPr>
      <dgm:t>
        <a:bodyPr/>
        <a:lstStyle/>
        <a:p>
          <a:endParaRPr lang="en-GB"/>
        </a:p>
      </dgm:t>
    </dgm:pt>
    <dgm:pt modelId="{84D8E9E9-D34E-476B-994D-58C26428EBED}" type="pres">
      <dgm:prSet presAssocID="{D3A865D5-8CB0-42C1-B90D-42EE0FD4CD79}" presName="descendantText" presStyleLbl="alignAccFollowNode1" presStyleIdx="2" presStyleCnt="4" custLinFactNeighborY="-548">
        <dgm:presLayoutVars>
          <dgm:bulletEnabled val="1"/>
        </dgm:presLayoutVars>
      </dgm:prSet>
      <dgm:spPr>
        <a:prstGeom prst="round2SameRect">
          <a:avLst/>
        </a:prstGeom>
      </dgm:spPr>
      <dgm:t>
        <a:bodyPr/>
        <a:lstStyle/>
        <a:p>
          <a:endParaRPr lang="en-GB"/>
        </a:p>
      </dgm:t>
    </dgm:pt>
    <dgm:pt modelId="{E024486F-DD4D-4310-A301-6D2BCA7F685F}" type="pres">
      <dgm:prSet presAssocID="{73FC5B9C-C07D-47A8-B182-D61E0A84A5B4}" presName="sp" presStyleCnt="0"/>
      <dgm:spPr/>
      <dgm:t>
        <a:bodyPr/>
        <a:lstStyle/>
        <a:p>
          <a:endParaRPr lang="en-GB"/>
        </a:p>
      </dgm:t>
    </dgm:pt>
    <dgm:pt modelId="{C9BC4E7E-8F15-4B3C-89D1-F09737874F88}" type="pres">
      <dgm:prSet presAssocID="{2F1366CE-4C1D-4608-B02B-82BDCBDAA43F}" presName="linNode" presStyleCnt="0"/>
      <dgm:spPr/>
      <dgm:t>
        <a:bodyPr/>
        <a:lstStyle/>
        <a:p>
          <a:endParaRPr lang="en-GB"/>
        </a:p>
      </dgm:t>
    </dgm:pt>
    <dgm:pt modelId="{65D53E28-DF00-44F1-9F66-D51A5BED7E01}" type="pres">
      <dgm:prSet presAssocID="{2F1366CE-4C1D-4608-B02B-82BDCBDAA43F}" presName="parentText" presStyleLbl="node1" presStyleIdx="3" presStyleCnt="4" custLinFactNeighborY="456">
        <dgm:presLayoutVars>
          <dgm:chMax val="1"/>
          <dgm:bulletEnabled val="1"/>
        </dgm:presLayoutVars>
      </dgm:prSet>
      <dgm:spPr>
        <a:prstGeom prst="roundRect">
          <a:avLst/>
        </a:prstGeom>
      </dgm:spPr>
      <dgm:t>
        <a:bodyPr/>
        <a:lstStyle/>
        <a:p>
          <a:endParaRPr lang="en-GB"/>
        </a:p>
      </dgm:t>
    </dgm:pt>
    <dgm:pt modelId="{A3A67ACB-6131-4CD7-8699-0E0A331BE42C}" type="pres">
      <dgm:prSet presAssocID="{2F1366CE-4C1D-4608-B02B-82BDCBDAA43F}" presName="descendantText" presStyleLbl="alignAccFollowNode1" presStyleIdx="3" presStyleCnt="4" custLinFactNeighborY="1561">
        <dgm:presLayoutVars>
          <dgm:bulletEnabled val="1"/>
        </dgm:presLayoutVars>
      </dgm:prSet>
      <dgm:spPr>
        <a:prstGeom prst="round2SameRect">
          <a:avLst/>
        </a:prstGeom>
      </dgm:spPr>
      <dgm:t>
        <a:bodyPr/>
        <a:lstStyle/>
        <a:p>
          <a:endParaRPr lang="en-GB"/>
        </a:p>
      </dgm:t>
    </dgm:pt>
  </dgm:ptLst>
  <dgm:cxnLst>
    <dgm:cxn modelId="{0F0FFA08-E215-43D4-AB2B-72E3E7CFEEF9}" srcId="{2F1366CE-4C1D-4608-B02B-82BDCBDAA43F}" destId="{C37BEC78-6114-4A60-A908-24383DA7A4C3}" srcOrd="3" destOrd="0" parTransId="{8B75423C-51CF-411A-83D4-E2A9AF6289D3}" sibTransId="{7C60A317-635C-47E7-BDAA-0BAE2BF76E42}"/>
    <dgm:cxn modelId="{0300257D-0FFE-496D-B7A0-1E2643DBCB3D}" srcId="{7A1C76DD-C1B6-4340-919E-8DA967330C13}" destId="{69E3256B-8DC1-4CE6-9802-178101B00642}" srcOrd="2" destOrd="0" parTransId="{D3E89C96-B122-458D-8750-3939C2919809}" sibTransId="{E73E4E75-6F89-41DA-A267-B3D0A6DFF515}"/>
    <dgm:cxn modelId="{67A00C9F-1BC4-4782-B519-FE07ED0F4436}" srcId="{F3F42172-BBBA-43B1-A9B6-56FEAE75E02F}" destId="{98CFC8DE-7B31-4890-A925-0ACBC3419932}" srcOrd="1" destOrd="0" parTransId="{4C679F51-1667-4CCA-9978-18B90E9840B7}" sibTransId="{57EE1344-B7E4-4D43-84FC-718635C38758}"/>
    <dgm:cxn modelId="{70DCD093-35A4-304F-8C38-F1B2F554F38E}" type="presOf" srcId="{48A6AD57-19C3-4347-9461-3B3424CA546F}" destId="{7666E924-29FA-4BAD-88CE-B761B4AE5F3F}" srcOrd="0" destOrd="3" presId="urn:microsoft.com/office/officeart/2005/8/layout/vList5"/>
    <dgm:cxn modelId="{19DDF393-CC78-9649-A7F8-1DCD1C5B5C5A}" type="presOf" srcId="{7A1C76DD-C1B6-4340-919E-8DA967330C13}" destId="{551D169A-D5F7-4317-9E71-CCCFCB9E89F0}" srcOrd="0" destOrd="0" presId="urn:microsoft.com/office/officeart/2005/8/layout/vList5"/>
    <dgm:cxn modelId="{7DAC1223-1C8D-5449-B3AB-516315CEC4CB}" type="presOf" srcId="{DB0E8F8D-EC66-43D0-9960-BB44E02E38AE}" destId="{7666E924-29FA-4BAD-88CE-B761B4AE5F3F}" srcOrd="0" destOrd="5" presId="urn:microsoft.com/office/officeart/2005/8/layout/vList5"/>
    <dgm:cxn modelId="{423E7883-DECB-45BD-8C13-EC7BA637DFD6}" srcId="{2F1366CE-4C1D-4608-B02B-82BDCBDAA43F}" destId="{C74FC5EA-31A7-426A-87DA-DDB77D9F51CC}" srcOrd="4" destOrd="0" parTransId="{FAF7B9A8-C02B-4B42-BC89-5AF71654DEB1}" sibTransId="{DDEC63DB-ACCF-4595-8918-55F2B4EA149C}"/>
    <dgm:cxn modelId="{C673E728-3B82-6A4A-9B19-FCB669F0A161}" type="presOf" srcId="{822ACB75-AE6E-4B84-99E6-813B1AF6D9B0}" destId="{A3A67ACB-6131-4CD7-8699-0E0A331BE42C}" srcOrd="0" destOrd="2" presId="urn:microsoft.com/office/officeart/2005/8/layout/vList5"/>
    <dgm:cxn modelId="{95F38444-38BC-4688-867B-DB328BC393CD}" srcId="{D3A865D5-8CB0-42C1-B90D-42EE0FD4CD79}" destId="{FB354C79-C8C9-4976-AB64-A83D6158DDCF}" srcOrd="1" destOrd="0" parTransId="{214A7F45-B1E9-4B11-911F-C264BE79A2C5}" sibTransId="{9931C074-0997-4333-82AA-756713D7CF8A}"/>
    <dgm:cxn modelId="{0281130D-AC60-614C-A9D8-44342BD38597}" type="presOf" srcId="{D3A865D5-8CB0-42C1-B90D-42EE0FD4CD79}" destId="{FBDBEEA6-54A5-416A-8572-E15D1C074602}" srcOrd="0" destOrd="0" presId="urn:microsoft.com/office/officeart/2005/8/layout/vList5"/>
    <dgm:cxn modelId="{6B16F18D-C8C9-41E9-A392-3B971E433040}" srcId="{D4D4D741-37F6-4F2C-80C5-8EB040B550D8}" destId="{7A1C76DD-C1B6-4340-919E-8DA967330C13}" srcOrd="1" destOrd="0" parTransId="{8776EA86-4562-4FEF-8B59-EF312227DC21}" sibTransId="{59115890-DDA8-40DD-A411-7BAA3E6228B3}"/>
    <dgm:cxn modelId="{2A7BE58D-28E6-4E46-93F3-18CF958B10E3}" srcId="{7A1C76DD-C1B6-4340-919E-8DA967330C13}" destId="{DF30A55C-53F8-476F-BC05-A07D7C11CB78}" srcOrd="3" destOrd="0" parTransId="{90FECE30-3E0A-4805-99A6-515875B9B337}" sibTransId="{F7FF6801-5AD4-460F-A29E-3312D2317BD6}"/>
    <dgm:cxn modelId="{CF6DBFBF-DE9E-44D4-9991-0A7BC3A04DF7}" srcId="{2F1366CE-4C1D-4608-B02B-82BDCBDAA43F}" destId="{0EF1F7AB-DD18-4212-A3BF-EBB0F77457CE}" srcOrd="5" destOrd="0" parTransId="{330A2650-1A15-43F5-BCD6-8F583E8E8E2F}" sibTransId="{33A8E011-A4D9-4A76-B9C4-A2F90D6D1F75}"/>
    <dgm:cxn modelId="{4A36D1F1-3D5D-6D4F-8C40-A045B61B8658}" type="presOf" srcId="{29339A1B-9BEE-4DCC-ACC9-39E0355AF0D6}" destId="{1C47F026-2421-416B-82CA-7DA5E75CB91B}" srcOrd="0" destOrd="1" presId="urn:microsoft.com/office/officeart/2005/8/layout/vList5"/>
    <dgm:cxn modelId="{F7ACAA33-988C-4D32-A5CD-750CEA591F58}" srcId="{7A1C76DD-C1B6-4340-919E-8DA967330C13}" destId="{13F984A7-0BA8-4DDA-B64B-EE11C27F4E6D}" srcOrd="0" destOrd="0" parTransId="{18555B52-239A-431D-A28D-FDD916D0E161}" sibTransId="{F93FC98D-47FB-485D-9451-481AE2BAA034}"/>
    <dgm:cxn modelId="{697C7D2F-9D7A-E84D-A511-3A66C90523FA}" type="presOf" srcId="{D4D4D741-37F6-4F2C-80C5-8EB040B550D8}" destId="{A05B657E-D6B0-46A9-99FE-811182B6B073}" srcOrd="0" destOrd="0" presId="urn:microsoft.com/office/officeart/2005/8/layout/vList5"/>
    <dgm:cxn modelId="{86EA119E-344C-403C-A327-40A68BFFCA86}" srcId="{F3F42172-BBBA-43B1-A9B6-56FEAE75E02F}" destId="{E56FE076-5C5D-4E6D-AF02-AAA47682C6C9}" srcOrd="2" destOrd="0" parTransId="{3B46C7D0-9704-4CA4-B681-71CB477A2628}" sibTransId="{B0886CF6-01C2-418B-821A-61FBA1D00BF2}"/>
    <dgm:cxn modelId="{2819FCA1-B332-40D9-94D0-9AFA03B3F29E}" srcId="{2F1366CE-4C1D-4608-B02B-82BDCBDAA43F}" destId="{2F39EED6-835B-4BCE-BA2A-B6BF2931D3DD}" srcOrd="1" destOrd="0" parTransId="{6332F46C-D3CE-4055-85B3-A418C2C936AE}" sibTransId="{4DE1A637-29E0-4516-9EEE-89E6EDACDD0E}"/>
    <dgm:cxn modelId="{673746BD-761A-AB42-BF9F-80C5A4B5AF47}" type="presOf" srcId="{A0969592-DF07-424A-886A-2305DCC92374}" destId="{84D8E9E9-D34E-476B-994D-58C26428EBED}" srcOrd="0" destOrd="0" presId="urn:microsoft.com/office/officeart/2005/8/layout/vList5"/>
    <dgm:cxn modelId="{5DC8FDD7-4833-7147-A814-FB30AEBAE0C7}" type="presOf" srcId="{DF30A55C-53F8-476F-BC05-A07D7C11CB78}" destId="{1C47F026-2421-416B-82CA-7DA5E75CB91B}" srcOrd="0" destOrd="3" presId="urn:microsoft.com/office/officeart/2005/8/layout/vList5"/>
    <dgm:cxn modelId="{3B78D77F-3122-4D4E-8850-B8FC6022C18C}" srcId="{D4D4D741-37F6-4F2C-80C5-8EB040B550D8}" destId="{D3A865D5-8CB0-42C1-B90D-42EE0FD4CD79}" srcOrd="2" destOrd="0" parTransId="{A9EC5137-E8EB-4F6C-B76C-CEAAA520A04F}" sibTransId="{73FC5B9C-C07D-47A8-B182-D61E0A84A5B4}"/>
    <dgm:cxn modelId="{971ADF61-F74A-334F-B0B7-E7B3124F00FA}" type="presOf" srcId="{2F39EED6-835B-4BCE-BA2A-B6BF2931D3DD}" destId="{A3A67ACB-6131-4CD7-8699-0E0A331BE42C}" srcOrd="0" destOrd="1" presId="urn:microsoft.com/office/officeart/2005/8/layout/vList5"/>
    <dgm:cxn modelId="{1EB7FA67-BE02-4431-80BD-682F8A0A9249}" srcId="{D3A865D5-8CB0-42C1-B90D-42EE0FD4CD79}" destId="{E2628449-BE7D-4544-A356-1A15E930F83A}" srcOrd="6" destOrd="0" parTransId="{36E4376A-C28A-4BC2-97FC-351127E453CF}" sibTransId="{ABC45858-4855-4561-BC34-6F1813823C70}"/>
    <dgm:cxn modelId="{E5BC3F39-E782-462F-AFB4-454026AFCC8E}" srcId="{D4D4D741-37F6-4F2C-80C5-8EB040B550D8}" destId="{F3F42172-BBBA-43B1-A9B6-56FEAE75E02F}" srcOrd="0" destOrd="0" parTransId="{CF206FCD-1742-4D0A-88E6-505F86E64263}" sibTransId="{F3C5CD21-7A98-45EA-9287-D0E3334D3853}"/>
    <dgm:cxn modelId="{56CFE5C9-96D0-6A4D-9D63-93CA4FE4B54B}" type="presOf" srcId="{2F1366CE-4C1D-4608-B02B-82BDCBDAA43F}" destId="{65D53E28-DF00-44F1-9F66-D51A5BED7E01}" srcOrd="0" destOrd="0" presId="urn:microsoft.com/office/officeart/2005/8/layout/vList5"/>
    <dgm:cxn modelId="{A56AB6D6-19D4-D443-B33F-A755A6E7818B}" type="presOf" srcId="{74696A53-1893-4DF3-90E1-6C14AFEBF2CF}" destId="{7666E924-29FA-4BAD-88CE-B761B4AE5F3F}" srcOrd="0" destOrd="4" presId="urn:microsoft.com/office/officeart/2005/8/layout/vList5"/>
    <dgm:cxn modelId="{3860713F-E8E4-44D5-A671-7334C23BF7A7}" srcId="{7A1C76DD-C1B6-4340-919E-8DA967330C13}" destId="{C8DC0224-5B32-42ED-8D5E-F5DE66D2C41B}" srcOrd="5" destOrd="0" parTransId="{35322D75-AF43-4B05-A9E6-163B081A5C89}" sibTransId="{BCF2D9D4-6DED-4E1E-9CCD-DF49C2676D3D}"/>
    <dgm:cxn modelId="{363047F1-0F39-AA4D-920E-D229A0580783}" type="presOf" srcId="{0EF1F7AB-DD18-4212-A3BF-EBB0F77457CE}" destId="{A3A67ACB-6131-4CD7-8699-0E0A331BE42C}" srcOrd="0" destOrd="5" presId="urn:microsoft.com/office/officeart/2005/8/layout/vList5"/>
    <dgm:cxn modelId="{0BAC7051-38DD-4043-9D37-CD3DF047D11A}" srcId="{F3F42172-BBBA-43B1-A9B6-56FEAE75E02F}" destId="{84FBB1A7-262C-4586-84EB-D82A6FDBAF95}" srcOrd="0" destOrd="0" parTransId="{A0F76E69-90AB-4E06-BE47-70D9038DFFE5}" sibTransId="{9783DF46-2E4F-45B4-AEB7-772CA6EAB9E5}"/>
    <dgm:cxn modelId="{D30FA442-9C14-4572-87F6-774DF068E22D}" srcId="{D3A865D5-8CB0-42C1-B90D-42EE0FD4CD79}" destId="{A0969592-DF07-424A-886A-2305DCC92374}" srcOrd="0" destOrd="0" parTransId="{61CC8233-7717-4CB9-9BFC-A89698C139E3}" sibTransId="{E1CB39C8-6BAC-484E-BA9F-C941B10D9BB2}"/>
    <dgm:cxn modelId="{C99CC5AF-E291-AB46-B280-1121D20CA060}" type="presOf" srcId="{544EF99B-70D6-4146-BC49-8FA0313292DC}" destId="{1C47F026-2421-416B-82CA-7DA5E75CB91B}" srcOrd="0" destOrd="4" presId="urn:microsoft.com/office/officeart/2005/8/layout/vList5"/>
    <dgm:cxn modelId="{920008CA-8A5B-7A40-A1F0-5F36BF41236E}" type="presOf" srcId="{EFCA3648-3FD0-4AFB-A649-D3DB9D0F5845}" destId="{84D8E9E9-D34E-476B-994D-58C26428EBED}" srcOrd="0" destOrd="3" presId="urn:microsoft.com/office/officeart/2005/8/layout/vList5"/>
    <dgm:cxn modelId="{EA0B0437-877D-4CED-A1A6-571529E34AC1}" srcId="{D4D4D741-37F6-4F2C-80C5-8EB040B550D8}" destId="{2F1366CE-4C1D-4608-B02B-82BDCBDAA43F}" srcOrd="3" destOrd="0" parTransId="{16A7D343-525A-43C8-9050-25FA629D8816}" sibTransId="{3D61371D-3B8F-4FBD-9BBC-EC6A3506ADE1}"/>
    <dgm:cxn modelId="{30F71914-63E6-3540-91E5-B0AB943413E0}" type="presOf" srcId="{69E3256B-8DC1-4CE6-9802-178101B00642}" destId="{1C47F026-2421-416B-82CA-7DA5E75CB91B}" srcOrd="0" destOrd="2" presId="urn:microsoft.com/office/officeart/2005/8/layout/vList5"/>
    <dgm:cxn modelId="{21BDB952-A667-9B40-B372-6EBAB546839B}" type="presOf" srcId="{84FBB1A7-262C-4586-84EB-D82A6FDBAF95}" destId="{7666E924-29FA-4BAD-88CE-B761B4AE5F3F}" srcOrd="0" destOrd="0" presId="urn:microsoft.com/office/officeart/2005/8/layout/vList5"/>
    <dgm:cxn modelId="{F58AB4C9-BA94-C24F-92DC-3B1CBE820D25}" type="presOf" srcId="{92942828-5DDC-4757-9521-945069840699}" destId="{A3A67ACB-6131-4CD7-8699-0E0A331BE42C}" srcOrd="0" destOrd="6" presId="urn:microsoft.com/office/officeart/2005/8/layout/vList5"/>
    <dgm:cxn modelId="{C5FC95AF-C4C3-A74C-BE3B-AB408BABD87E}" type="presOf" srcId="{10B062E0-75C3-49FF-AB13-7B845B71F9B9}" destId="{84D8E9E9-D34E-476B-994D-58C26428EBED}" srcOrd="0" destOrd="2" presId="urn:microsoft.com/office/officeart/2005/8/layout/vList5"/>
    <dgm:cxn modelId="{E9279DCB-281E-4938-97F5-62559B04A84C}" srcId="{7A1C76DD-C1B6-4340-919E-8DA967330C13}" destId="{544EF99B-70D6-4146-BC49-8FA0313292DC}" srcOrd="4" destOrd="0" parTransId="{02F9582B-0BBD-4A99-9324-359800DAEA72}" sibTransId="{3EFC3C6A-0F85-4215-A727-7710752B458B}"/>
    <dgm:cxn modelId="{C9EFA6EE-7A89-4349-A089-154CCE10D25A}" type="presOf" srcId="{E2628449-BE7D-4544-A356-1A15E930F83A}" destId="{84D8E9E9-D34E-476B-994D-58C26428EBED}" srcOrd="0" destOrd="6" presId="urn:microsoft.com/office/officeart/2005/8/layout/vList5"/>
    <dgm:cxn modelId="{CC182E7F-8E6E-4C90-9045-B3EB9663382B}" srcId="{D3A865D5-8CB0-42C1-B90D-42EE0FD4CD79}" destId="{10B062E0-75C3-49FF-AB13-7B845B71F9B9}" srcOrd="2" destOrd="0" parTransId="{617A00B8-F6B0-4361-97D4-0B465A36FC56}" sibTransId="{98865C9B-B66E-46E3-8690-763DA201D818}"/>
    <dgm:cxn modelId="{F5CA9E86-5EA3-1045-AB1C-2FD0B4F5534F}" type="presOf" srcId="{C37BEC78-6114-4A60-A908-24383DA7A4C3}" destId="{A3A67ACB-6131-4CD7-8699-0E0A331BE42C}" srcOrd="0" destOrd="3" presId="urn:microsoft.com/office/officeart/2005/8/layout/vList5"/>
    <dgm:cxn modelId="{4C92E3BC-0EA7-4349-9FA2-72D67EA5DA36}" srcId="{D3A865D5-8CB0-42C1-B90D-42EE0FD4CD79}" destId="{8AD94171-D69B-4694-9E7C-72FE5B3F7E6C}" srcOrd="5" destOrd="0" parTransId="{F0BFFDE4-9305-4039-9EDB-C426CB1B8731}" sibTransId="{EADAF2EA-90F7-49CE-A31A-4840E78CD3DF}"/>
    <dgm:cxn modelId="{57133CEE-466B-BB48-87AB-BE7CC8DB94FB}" type="presOf" srcId="{9F02AE6A-5E02-4816-A938-A66B0F48C193}" destId="{A3A67ACB-6131-4CD7-8699-0E0A331BE42C}" srcOrd="0" destOrd="0" presId="urn:microsoft.com/office/officeart/2005/8/layout/vList5"/>
    <dgm:cxn modelId="{29F2E6F8-A2B4-4EFA-A1BF-CC3D3FD6F571}" srcId="{2F1366CE-4C1D-4608-B02B-82BDCBDAA43F}" destId="{822ACB75-AE6E-4B84-99E6-813B1AF6D9B0}" srcOrd="2" destOrd="0" parTransId="{80F7BFCB-5552-494D-B623-525C28E27CBD}" sibTransId="{80341866-EBE2-4C96-9B5A-B8EA00AB7DFA}"/>
    <dgm:cxn modelId="{E6505AC7-3DA1-4626-91B3-4F572B19DC04}" srcId="{D3A865D5-8CB0-42C1-B90D-42EE0FD4CD79}" destId="{70E0B87A-5581-4DB3-9BE5-2618F10B66C8}" srcOrd="4" destOrd="0" parTransId="{A50FAA0A-D609-46B1-AE98-0C1897AA4A7E}" sibTransId="{1180FF4A-AF8F-4068-A8F4-C3192A6B8123}"/>
    <dgm:cxn modelId="{752EAD78-45F8-B240-91B4-473007E39501}" type="presOf" srcId="{C8DC0224-5B32-42ED-8D5E-F5DE66D2C41B}" destId="{1C47F026-2421-416B-82CA-7DA5E75CB91B}" srcOrd="0" destOrd="5" presId="urn:microsoft.com/office/officeart/2005/8/layout/vList5"/>
    <dgm:cxn modelId="{6E77D307-A414-1E4B-85E3-864F588AB373}" type="presOf" srcId="{70E0B87A-5581-4DB3-9BE5-2618F10B66C8}" destId="{84D8E9E9-D34E-476B-994D-58C26428EBED}" srcOrd="0" destOrd="4" presId="urn:microsoft.com/office/officeart/2005/8/layout/vList5"/>
    <dgm:cxn modelId="{A8B5144B-5828-46FA-925A-0E07080899ED}" srcId="{D3A865D5-8CB0-42C1-B90D-42EE0FD4CD79}" destId="{EFCA3648-3FD0-4AFB-A649-D3DB9D0F5845}" srcOrd="3" destOrd="0" parTransId="{DEB19C76-EA70-4BA9-B97A-2DE9C2E9133B}" sibTransId="{33054C82-53C3-4F5C-8135-346C4D182757}"/>
    <dgm:cxn modelId="{FF01E4AF-464B-DD40-8A0C-B50960E88844}" type="presOf" srcId="{C74FC5EA-31A7-426A-87DA-DDB77D9F51CC}" destId="{A3A67ACB-6131-4CD7-8699-0E0A331BE42C}" srcOrd="0" destOrd="4" presId="urn:microsoft.com/office/officeart/2005/8/layout/vList5"/>
    <dgm:cxn modelId="{3B3134D7-285E-45B5-A6D2-4B0A335AA67A}" srcId="{F3F42172-BBBA-43B1-A9B6-56FEAE75E02F}" destId="{74696A53-1893-4DF3-90E1-6C14AFEBF2CF}" srcOrd="4" destOrd="0" parTransId="{25CA1BD2-5311-4491-BD5E-D9D3EF5E2766}" sibTransId="{75021717-4E3B-4D39-BDD3-7202AF1E54DD}"/>
    <dgm:cxn modelId="{323862E6-7187-4A24-AD21-32D6880E0D7F}" srcId="{F3F42172-BBBA-43B1-A9B6-56FEAE75E02F}" destId="{48A6AD57-19C3-4347-9461-3B3424CA546F}" srcOrd="3" destOrd="0" parTransId="{3ED80E16-51DB-40E1-B217-7709C3BF66BC}" sibTransId="{6FCE9691-D6D5-4872-8106-290F9E49C4F6}"/>
    <dgm:cxn modelId="{92EABF0C-AE67-9444-9629-31AC02171F74}" type="presOf" srcId="{FB354C79-C8C9-4976-AB64-A83D6158DDCF}" destId="{84D8E9E9-D34E-476B-994D-58C26428EBED}" srcOrd="0" destOrd="1" presId="urn:microsoft.com/office/officeart/2005/8/layout/vList5"/>
    <dgm:cxn modelId="{C13D324F-044C-B343-8254-4C7720D891BC}" type="presOf" srcId="{F3F42172-BBBA-43B1-A9B6-56FEAE75E02F}" destId="{354D09B5-F74D-483E-9C87-41F5206744A8}" srcOrd="0" destOrd="0" presId="urn:microsoft.com/office/officeart/2005/8/layout/vList5"/>
    <dgm:cxn modelId="{B40DD0E0-3645-5647-9117-51B986A20F79}" type="presOf" srcId="{E56FE076-5C5D-4E6D-AF02-AAA47682C6C9}" destId="{7666E924-29FA-4BAD-88CE-B761B4AE5F3F}" srcOrd="0" destOrd="2" presId="urn:microsoft.com/office/officeart/2005/8/layout/vList5"/>
    <dgm:cxn modelId="{8D3B71E2-6AFE-471C-8ED7-7588DAE8519F}" srcId="{F3F42172-BBBA-43B1-A9B6-56FEAE75E02F}" destId="{DB0E8F8D-EC66-43D0-9960-BB44E02E38AE}" srcOrd="5" destOrd="0" parTransId="{36E251FE-C3D3-4849-A102-85A391767353}" sibTransId="{70B51BA1-809E-492E-8943-2A7F2CB8BC19}"/>
    <dgm:cxn modelId="{7F55C8F0-5713-48D9-A6BD-5554AE801AF3}" srcId="{2F1366CE-4C1D-4608-B02B-82BDCBDAA43F}" destId="{92942828-5DDC-4757-9521-945069840699}" srcOrd="6" destOrd="0" parTransId="{8D103235-AAE7-4DEE-A42B-4E77E0502C16}" sibTransId="{DCCEA0C7-3088-499B-8E40-EEBCCD9630CE}"/>
    <dgm:cxn modelId="{8644F757-6A10-495D-8AF2-4B3D16D6EA87}" srcId="{2F1366CE-4C1D-4608-B02B-82BDCBDAA43F}" destId="{9F02AE6A-5E02-4816-A938-A66B0F48C193}" srcOrd="0" destOrd="0" parTransId="{12F5DDFA-38ED-4394-B325-8C6D67B5177E}" sibTransId="{DE1FF287-C352-4C25-A5E5-B70B62220652}"/>
    <dgm:cxn modelId="{26E00603-43A8-5C4D-BC50-C3B781D3A991}" type="presOf" srcId="{13F984A7-0BA8-4DDA-B64B-EE11C27F4E6D}" destId="{1C47F026-2421-416B-82CA-7DA5E75CB91B}" srcOrd="0" destOrd="0" presId="urn:microsoft.com/office/officeart/2005/8/layout/vList5"/>
    <dgm:cxn modelId="{4289C3E6-7F58-45DB-B799-F1C33BD298E8}" srcId="{7A1C76DD-C1B6-4340-919E-8DA967330C13}" destId="{29339A1B-9BEE-4DCC-ACC9-39E0355AF0D6}" srcOrd="1" destOrd="0" parTransId="{B8DA6EEC-F0BD-40DF-9461-5DD6C594D101}" sibTransId="{DB2334EA-4811-4385-B35F-5C580FE389E8}"/>
    <dgm:cxn modelId="{852FEA47-E067-0846-BA02-C656C321BED1}" type="presOf" srcId="{98CFC8DE-7B31-4890-A925-0ACBC3419932}" destId="{7666E924-29FA-4BAD-88CE-B761B4AE5F3F}" srcOrd="0" destOrd="1" presId="urn:microsoft.com/office/officeart/2005/8/layout/vList5"/>
    <dgm:cxn modelId="{21FD8CC9-3943-D748-9907-75E86800603B}" type="presOf" srcId="{8AD94171-D69B-4694-9E7C-72FE5B3F7E6C}" destId="{84D8E9E9-D34E-476B-994D-58C26428EBED}" srcOrd="0" destOrd="5" presId="urn:microsoft.com/office/officeart/2005/8/layout/vList5"/>
    <dgm:cxn modelId="{B43DB533-FDD9-F949-849B-4EC800322BEC}" type="presParOf" srcId="{A05B657E-D6B0-46A9-99FE-811182B6B073}" destId="{29641ADE-CF03-4774-A0B1-7178F5B9BF1C}" srcOrd="0" destOrd="0" presId="urn:microsoft.com/office/officeart/2005/8/layout/vList5"/>
    <dgm:cxn modelId="{7E373992-641F-6A48-8193-C45CD3890F47}" type="presParOf" srcId="{29641ADE-CF03-4774-A0B1-7178F5B9BF1C}" destId="{354D09B5-F74D-483E-9C87-41F5206744A8}" srcOrd="0" destOrd="0" presId="urn:microsoft.com/office/officeart/2005/8/layout/vList5"/>
    <dgm:cxn modelId="{E4405001-86EC-704A-B8CE-9796E7BAA246}" type="presParOf" srcId="{29641ADE-CF03-4774-A0B1-7178F5B9BF1C}" destId="{7666E924-29FA-4BAD-88CE-B761B4AE5F3F}" srcOrd="1" destOrd="0" presId="urn:microsoft.com/office/officeart/2005/8/layout/vList5"/>
    <dgm:cxn modelId="{224EB31F-AB47-4843-8C02-ECBF733521D2}" type="presParOf" srcId="{A05B657E-D6B0-46A9-99FE-811182B6B073}" destId="{4A6BA992-6CC0-4757-A403-25089554CD88}" srcOrd="1" destOrd="0" presId="urn:microsoft.com/office/officeart/2005/8/layout/vList5"/>
    <dgm:cxn modelId="{E7C7208F-D599-FA41-B199-8FA5B27EDD93}" type="presParOf" srcId="{A05B657E-D6B0-46A9-99FE-811182B6B073}" destId="{8341B8B2-44D5-44AA-BDE2-CAF71AAD4ACD}" srcOrd="2" destOrd="0" presId="urn:microsoft.com/office/officeart/2005/8/layout/vList5"/>
    <dgm:cxn modelId="{2DD22DFB-A04A-544A-9300-CDE1B385A7BF}" type="presParOf" srcId="{8341B8B2-44D5-44AA-BDE2-CAF71AAD4ACD}" destId="{551D169A-D5F7-4317-9E71-CCCFCB9E89F0}" srcOrd="0" destOrd="0" presId="urn:microsoft.com/office/officeart/2005/8/layout/vList5"/>
    <dgm:cxn modelId="{2C7B4E75-8EB3-514A-822B-D7041DFEDADA}" type="presParOf" srcId="{8341B8B2-44D5-44AA-BDE2-CAF71AAD4ACD}" destId="{1C47F026-2421-416B-82CA-7DA5E75CB91B}" srcOrd="1" destOrd="0" presId="urn:microsoft.com/office/officeart/2005/8/layout/vList5"/>
    <dgm:cxn modelId="{D886C6DD-8097-5347-8114-4C653FFFF59C}" type="presParOf" srcId="{A05B657E-D6B0-46A9-99FE-811182B6B073}" destId="{5B86823A-0471-4A04-8D60-CDB67B7CDDC2}" srcOrd="3" destOrd="0" presId="urn:microsoft.com/office/officeart/2005/8/layout/vList5"/>
    <dgm:cxn modelId="{44FAE596-1A7C-044B-8BF0-16BFD0851B64}" type="presParOf" srcId="{A05B657E-D6B0-46A9-99FE-811182B6B073}" destId="{95A46AD8-9576-466B-A36C-BDDC9B9DAB3F}" srcOrd="4" destOrd="0" presId="urn:microsoft.com/office/officeart/2005/8/layout/vList5"/>
    <dgm:cxn modelId="{9EDCC854-8447-F143-86DF-821B9DB682A7}" type="presParOf" srcId="{95A46AD8-9576-466B-A36C-BDDC9B9DAB3F}" destId="{FBDBEEA6-54A5-416A-8572-E15D1C074602}" srcOrd="0" destOrd="0" presId="urn:microsoft.com/office/officeart/2005/8/layout/vList5"/>
    <dgm:cxn modelId="{5E425CA7-FA45-AD49-BC60-40F0534542EC}" type="presParOf" srcId="{95A46AD8-9576-466B-A36C-BDDC9B9DAB3F}" destId="{84D8E9E9-D34E-476B-994D-58C26428EBED}" srcOrd="1" destOrd="0" presId="urn:microsoft.com/office/officeart/2005/8/layout/vList5"/>
    <dgm:cxn modelId="{3BD1AEB8-5DF9-6B4B-B316-6252D5DF24C9}" type="presParOf" srcId="{A05B657E-D6B0-46A9-99FE-811182B6B073}" destId="{E024486F-DD4D-4310-A301-6D2BCA7F685F}" srcOrd="5" destOrd="0" presId="urn:microsoft.com/office/officeart/2005/8/layout/vList5"/>
    <dgm:cxn modelId="{E579BF16-2902-4E42-8610-D49000B598DE}" type="presParOf" srcId="{A05B657E-D6B0-46A9-99FE-811182B6B073}" destId="{C9BC4E7E-8F15-4B3C-89D1-F09737874F88}" srcOrd="6" destOrd="0" presId="urn:microsoft.com/office/officeart/2005/8/layout/vList5"/>
    <dgm:cxn modelId="{3C379B9B-66DD-C94F-B7BB-4CD9B7E0CB30}" type="presParOf" srcId="{C9BC4E7E-8F15-4B3C-89D1-F09737874F88}" destId="{65D53E28-DF00-44F1-9F66-D51A5BED7E01}" srcOrd="0" destOrd="0" presId="urn:microsoft.com/office/officeart/2005/8/layout/vList5"/>
    <dgm:cxn modelId="{13FF6A59-8F95-B24B-8BCC-94BEAEBC84CB}" type="presParOf" srcId="{C9BC4E7E-8F15-4B3C-89D1-F09737874F88}" destId="{A3A67ACB-6131-4CD7-8699-0E0A331BE42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D4D741-37F6-4F2C-80C5-8EB040B550D8}" type="doc">
      <dgm:prSet loTypeId="urn:microsoft.com/office/officeart/2005/8/layout/vList5" loCatId="list" qsTypeId="urn:microsoft.com/office/officeart/2005/8/quickstyle/simple3" qsCatId="simple" csTypeId="urn:microsoft.com/office/officeart/2005/8/colors/accent5_4" csCatId="accent5" phldr="1"/>
      <dgm:spPr/>
      <dgm:t>
        <a:bodyPr/>
        <a:lstStyle/>
        <a:p>
          <a:endParaRPr lang="en-GB"/>
        </a:p>
      </dgm:t>
    </dgm:pt>
    <dgm:pt modelId="{F3F42172-BBBA-43B1-A9B6-56FEAE75E02F}">
      <dgm:prSet phldrT="[Text]" custT="1"/>
      <dgm:spPr>
        <a:xfrm>
          <a:off x="0" y="1226"/>
          <a:ext cx="2425427" cy="1955056"/>
        </a:xfrm>
        <a:gradFill rotWithShape="0">
          <a:gsLst>
            <a:gs pos="80825">
              <a:srgbClr val="DEEDF4"/>
            </a:gs>
            <a:gs pos="0">
              <a:srgbClr val="4BACC6">
                <a:shade val="50000"/>
                <a:hueOff val="0"/>
                <a:satOff val="0"/>
                <a:lumOff val="0"/>
                <a:alphaOff val="0"/>
                <a:tint val="50000"/>
                <a:satMod val="300000"/>
              </a:srgbClr>
            </a:gs>
            <a:gs pos="35000">
              <a:srgbClr val="4BACC6">
                <a:shade val="50000"/>
                <a:hueOff val="0"/>
                <a:satOff val="0"/>
                <a:lumOff val="0"/>
                <a:alphaOff val="0"/>
                <a:tint val="37000"/>
                <a:satMod val="300000"/>
              </a:srgbClr>
            </a:gs>
            <a:gs pos="100000">
              <a:srgbClr val="4BACC6">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Work</a:t>
          </a:r>
        </a:p>
        <a:p>
          <a:r>
            <a:rPr lang="en-GB" sz="1400">
              <a:solidFill>
                <a:sysClr val="windowText" lastClr="000000"/>
              </a:solidFill>
              <a:latin typeface="Calibri"/>
              <a:ea typeface="+mn-ea"/>
              <a:cs typeface="+mn-cs"/>
            </a:rPr>
            <a:t>abstract entity</a:t>
          </a:r>
          <a:endParaRPr lang="en-GB" sz="2200">
            <a:solidFill>
              <a:sysClr val="windowText" lastClr="000000"/>
            </a:solidFill>
            <a:latin typeface="Calibri"/>
            <a:ea typeface="+mn-ea"/>
            <a:cs typeface="+mn-cs"/>
          </a:endParaRPr>
        </a:p>
      </dgm:t>
    </dgm:pt>
    <dgm:pt modelId="{CF206FCD-1742-4D0A-88E6-505F86E64263}" type="parTrans" cxnId="{E5BC3F39-E782-462F-AFB4-454026AFCC8E}">
      <dgm:prSet/>
      <dgm:spPr/>
      <dgm:t>
        <a:bodyPr/>
        <a:lstStyle/>
        <a:p>
          <a:endParaRPr lang="en-GB"/>
        </a:p>
      </dgm:t>
    </dgm:pt>
    <dgm:pt modelId="{F3C5CD21-7A98-45EA-9287-D0E3334D3853}" type="sibTrans" cxnId="{E5BC3F39-E782-462F-AFB4-454026AFCC8E}">
      <dgm:prSet/>
      <dgm:spPr/>
      <dgm:t>
        <a:bodyPr/>
        <a:lstStyle/>
        <a:p>
          <a:endParaRPr lang="en-GB"/>
        </a:p>
      </dgm:t>
    </dgm:pt>
    <dgm:pt modelId="{84FBB1A7-262C-4586-84EB-D82A6FDBAF95}">
      <dgm:prSet phldrT="[Text]"/>
      <dgm:spPr>
        <a:xfrm rot="5400000">
          <a:off x="3893942" y="-1177180"/>
          <a:ext cx="1374842"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A0F76E69-90AB-4E06-BE47-70D9038DFFE5}" type="parTrans" cxnId="{0BAC7051-38DD-4043-9D37-CD3DF047D11A}">
      <dgm:prSet/>
      <dgm:spPr/>
      <dgm:t>
        <a:bodyPr/>
        <a:lstStyle/>
        <a:p>
          <a:endParaRPr lang="en-GB"/>
        </a:p>
      </dgm:t>
    </dgm:pt>
    <dgm:pt modelId="{9783DF46-2E4F-45B4-AEB7-772CA6EAB9E5}" type="sibTrans" cxnId="{0BAC7051-38DD-4043-9D37-CD3DF047D11A}">
      <dgm:prSet/>
      <dgm:spPr/>
      <dgm:t>
        <a:bodyPr/>
        <a:lstStyle/>
        <a:p>
          <a:endParaRPr lang="en-GB"/>
        </a:p>
      </dgm:t>
    </dgm:pt>
    <dgm:pt modelId="{E56FE076-5C5D-4E6D-AF02-AAA47682C6C9}">
      <dgm:prSet phldrT="[Text]"/>
      <dgm:spPr>
        <a:xfrm rot="5400000">
          <a:off x="3893942" y="-1177180"/>
          <a:ext cx="1374842"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Categories (fiction / non-fiction)</a:t>
          </a:r>
        </a:p>
      </dgm:t>
    </dgm:pt>
    <dgm:pt modelId="{3B46C7D0-9704-4CA4-B681-71CB477A2628}" type="parTrans" cxnId="{86EA119E-344C-403C-A327-40A68BFFCA86}">
      <dgm:prSet/>
      <dgm:spPr/>
      <dgm:t>
        <a:bodyPr/>
        <a:lstStyle/>
        <a:p>
          <a:endParaRPr lang="en-GB"/>
        </a:p>
      </dgm:t>
    </dgm:pt>
    <dgm:pt modelId="{B0886CF6-01C2-418B-821A-61FBA1D00BF2}" type="sibTrans" cxnId="{86EA119E-344C-403C-A327-40A68BFFCA86}">
      <dgm:prSet/>
      <dgm:spPr/>
      <dgm:t>
        <a:bodyPr/>
        <a:lstStyle/>
        <a:p>
          <a:endParaRPr lang="en-GB"/>
        </a:p>
      </dgm:t>
    </dgm:pt>
    <dgm:pt modelId="{9F02AE6A-5E02-4816-A938-A66B0F48C193}">
      <dgm:prSet phldrT="[Text]"/>
      <dgm:spPr>
        <a:xfrm rot="5400000">
          <a:off x="3709941" y="3313240"/>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12F5DDFA-38ED-4394-B325-8C6D67B5177E}" type="parTrans" cxnId="{8644F757-6A10-495D-8AF2-4B3D16D6EA87}">
      <dgm:prSet/>
      <dgm:spPr/>
      <dgm:t>
        <a:bodyPr/>
        <a:lstStyle/>
        <a:p>
          <a:endParaRPr lang="en-GB"/>
        </a:p>
      </dgm:t>
    </dgm:pt>
    <dgm:pt modelId="{DE1FF287-C352-4C25-A5E5-B70B62220652}" type="sibTrans" cxnId="{8644F757-6A10-495D-8AF2-4B3D16D6EA87}">
      <dgm:prSet/>
      <dgm:spPr/>
      <dgm:t>
        <a:bodyPr/>
        <a:lstStyle/>
        <a:p>
          <a:endParaRPr lang="en-GB"/>
        </a:p>
      </dgm:t>
    </dgm:pt>
    <dgm:pt modelId="{2F39EED6-835B-4BCE-BA2A-B6BF2931D3DD}">
      <dgm:prSet phldrT="[Text]"/>
      <dgm:spPr>
        <a:xfrm rot="5400000">
          <a:off x="3709941" y="3313240"/>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creation, acquisition, accession, de-accession, loan, transport</a:t>
          </a:r>
        </a:p>
      </dgm:t>
    </dgm:pt>
    <dgm:pt modelId="{6332F46C-D3CE-4055-85B3-A418C2C936AE}" type="parTrans" cxnId="{2819FCA1-B332-40D9-94D0-9AFA03B3F29E}">
      <dgm:prSet/>
      <dgm:spPr/>
      <dgm:t>
        <a:bodyPr/>
        <a:lstStyle/>
        <a:p>
          <a:endParaRPr lang="en-GB"/>
        </a:p>
      </dgm:t>
    </dgm:pt>
    <dgm:pt modelId="{4DE1A637-29E0-4516-9EEE-89E6EDACDD0E}" type="sibTrans" cxnId="{2819FCA1-B332-40D9-94D0-9AFA03B3F29E}">
      <dgm:prSet/>
      <dgm:spPr/>
      <dgm:t>
        <a:bodyPr/>
        <a:lstStyle/>
        <a:p>
          <a:endParaRPr lang="en-GB"/>
        </a:p>
      </dgm:t>
    </dgm:pt>
    <dgm:pt modelId="{2F1366CE-4C1D-4608-B02B-82BDCBDAA43F}">
      <dgm:prSet phldrT="[Text]" custT="1"/>
      <dgm:spPr>
        <a:xfrm>
          <a:off x="0" y="4353919"/>
          <a:ext cx="2425427" cy="2178554"/>
        </a:xfrm>
        <a:gradFill rotWithShape="0">
          <a:gsLst>
            <a:gs pos="0">
              <a:srgbClr val="4BACC6">
                <a:shade val="50000"/>
                <a:hueOff val="168648"/>
                <a:satOff val="-3730"/>
                <a:lumOff val="27991"/>
                <a:alphaOff val="0"/>
                <a:tint val="50000"/>
                <a:satMod val="300000"/>
              </a:srgbClr>
            </a:gs>
            <a:gs pos="35000">
              <a:srgbClr val="4BACC6">
                <a:shade val="50000"/>
                <a:hueOff val="168648"/>
                <a:satOff val="-3730"/>
                <a:lumOff val="27991"/>
                <a:alphaOff val="0"/>
                <a:tint val="37000"/>
                <a:satMod val="300000"/>
              </a:srgbClr>
            </a:gs>
            <a:gs pos="100000">
              <a:srgbClr val="4BACC6">
                <a:shade val="50000"/>
                <a:hueOff val="168648"/>
                <a:satOff val="-3730"/>
                <a:lumOff val="2799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Item</a:t>
          </a:r>
        </a:p>
        <a:p>
          <a:r>
            <a:rPr lang="en-GB" sz="1400">
              <a:solidFill>
                <a:sysClr val="windowText" lastClr="000000"/>
              </a:solidFill>
              <a:latin typeface="Calibri"/>
              <a:ea typeface="+mn-ea"/>
              <a:cs typeface="+mn-cs"/>
            </a:rPr>
            <a:t>physical or digital object</a:t>
          </a:r>
        </a:p>
      </dgm:t>
    </dgm:pt>
    <dgm:pt modelId="{16A7D343-525A-43C8-9050-25FA629D8816}" type="parTrans" cxnId="{EA0B0437-877D-4CED-A1A6-571529E34AC1}">
      <dgm:prSet/>
      <dgm:spPr/>
      <dgm:t>
        <a:bodyPr/>
        <a:lstStyle/>
        <a:p>
          <a:endParaRPr lang="en-GB"/>
        </a:p>
      </dgm:t>
    </dgm:pt>
    <dgm:pt modelId="{3D61371D-3B8F-4FBD-9BBC-EC6A3506ADE1}" type="sibTrans" cxnId="{EA0B0437-877D-4CED-A1A6-571529E34AC1}">
      <dgm:prSet/>
      <dgm:spPr/>
      <dgm:t>
        <a:bodyPr/>
        <a:lstStyle/>
        <a:p>
          <a:endParaRPr lang="en-GB"/>
        </a:p>
      </dgm:t>
    </dgm:pt>
    <dgm:pt modelId="{D3A865D5-8CB0-42C1-B90D-42EE0FD4CD79}">
      <dgm:prSet custT="1"/>
      <dgm:spPr>
        <a:xfrm>
          <a:off x="0" y="2055124"/>
          <a:ext cx="2425427" cy="2178554"/>
        </a:xfrm>
        <a:gradFill rotWithShape="0">
          <a:gsLst>
            <a:gs pos="0">
              <a:srgbClr val="4BACC6">
                <a:shade val="50000"/>
                <a:hueOff val="168648"/>
                <a:satOff val="-3730"/>
                <a:lumOff val="27991"/>
                <a:alphaOff val="0"/>
                <a:tint val="50000"/>
                <a:satMod val="300000"/>
              </a:srgbClr>
            </a:gs>
            <a:gs pos="35000">
              <a:srgbClr val="4BACC6">
                <a:shade val="50000"/>
                <a:hueOff val="168648"/>
                <a:satOff val="-3730"/>
                <a:lumOff val="27991"/>
                <a:alphaOff val="0"/>
                <a:tint val="37000"/>
                <a:satMod val="300000"/>
              </a:srgbClr>
            </a:gs>
            <a:gs pos="100000">
              <a:srgbClr val="4BACC6">
                <a:shade val="50000"/>
                <a:hueOff val="168648"/>
                <a:satOff val="-3730"/>
                <a:lumOff val="2799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Manifestation</a:t>
          </a:r>
        </a:p>
        <a:p>
          <a:r>
            <a:rPr lang="en-GB" sz="1400">
              <a:solidFill>
                <a:sysClr val="windowText" lastClr="000000"/>
              </a:solidFill>
              <a:latin typeface="Calibri"/>
              <a:ea typeface="+mn-ea"/>
              <a:cs typeface="+mn-cs"/>
            </a:rPr>
            <a:t>realisation, release, exhibition or distribution entity </a:t>
          </a:r>
        </a:p>
      </dgm:t>
    </dgm:pt>
    <dgm:pt modelId="{A9EC5137-E8EB-4F6C-B76C-CEAAA520A04F}" type="parTrans" cxnId="{3B78D77F-3122-4D4E-8850-B8FC6022C18C}">
      <dgm:prSet/>
      <dgm:spPr/>
      <dgm:t>
        <a:bodyPr/>
        <a:lstStyle/>
        <a:p>
          <a:endParaRPr lang="en-GB"/>
        </a:p>
      </dgm:t>
    </dgm:pt>
    <dgm:pt modelId="{73FC5B9C-C07D-47A8-B182-D61E0A84A5B4}" type="sibTrans" cxnId="{3B78D77F-3122-4D4E-8850-B8FC6022C18C}">
      <dgm:prSet/>
      <dgm:spPr/>
      <dgm:t>
        <a:bodyPr/>
        <a:lstStyle/>
        <a:p>
          <a:endParaRPr lang="en-GB"/>
        </a:p>
      </dgm:t>
    </dgm:pt>
    <dgm:pt modelId="{E2628449-BE7D-4544-A356-1A15E930F83A}">
      <dgm:prSet/>
      <dgm:spPr>
        <a:xfrm rot="5400000">
          <a:off x="3709941" y="989001"/>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36E4376A-C28A-4BC2-97FC-351127E453CF}" type="parTrans" cxnId="{1EB7FA67-BE02-4431-80BD-682F8A0A9249}">
      <dgm:prSet/>
      <dgm:spPr/>
      <dgm:t>
        <a:bodyPr/>
        <a:lstStyle/>
        <a:p>
          <a:endParaRPr lang="en-GB"/>
        </a:p>
      </dgm:t>
    </dgm:pt>
    <dgm:pt modelId="{ABC45858-4855-4561-BC34-6F1813823C70}" type="sibTrans" cxnId="{1EB7FA67-BE02-4431-80BD-682F8A0A9249}">
      <dgm:prSet/>
      <dgm:spPr/>
      <dgm:t>
        <a:bodyPr/>
        <a:lstStyle/>
        <a:p>
          <a:endParaRPr lang="en-GB"/>
        </a:p>
      </dgm:t>
    </dgm:pt>
    <dgm:pt modelId="{A0969592-DF07-424A-886A-2305DCC92374}">
      <dgm:prSet/>
      <dgm:spPr>
        <a:xfrm rot="5400000">
          <a:off x="3709941" y="989001"/>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61CC8233-7717-4CB9-9BFC-A89698C139E3}" type="parTrans" cxnId="{D30FA442-9C14-4572-87F6-774DF068E22D}">
      <dgm:prSet/>
      <dgm:spPr/>
      <dgm:t>
        <a:bodyPr/>
        <a:lstStyle/>
        <a:p>
          <a:endParaRPr lang="en-GB"/>
        </a:p>
      </dgm:t>
    </dgm:pt>
    <dgm:pt modelId="{E1CB39C8-6BAC-484E-BA9F-C941B10D9BB2}" type="sibTrans" cxnId="{D30FA442-9C14-4572-87F6-774DF068E22D}">
      <dgm:prSet/>
      <dgm:spPr/>
      <dgm:t>
        <a:bodyPr/>
        <a:lstStyle/>
        <a:p>
          <a:endParaRPr lang="en-GB"/>
        </a:p>
      </dgm:t>
    </dgm:pt>
    <dgm:pt modelId="{98CFC8DE-7B31-4890-A925-0ACBC3419932}">
      <dgm:prSet phldrT="[Text]"/>
      <dgm:spPr>
        <a:xfrm rot="5400000">
          <a:off x="3893942" y="-1177180"/>
          <a:ext cx="1374842"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(copyright / production)</a:t>
          </a:r>
        </a:p>
      </dgm:t>
    </dgm:pt>
    <dgm:pt modelId="{4C679F51-1667-4CCA-9978-18B90E9840B7}" type="parTrans" cxnId="{67A00C9F-1BC4-4782-B519-FE07ED0F4436}">
      <dgm:prSet/>
      <dgm:spPr/>
      <dgm:t>
        <a:bodyPr/>
        <a:lstStyle/>
        <a:p>
          <a:endParaRPr lang="en-GB"/>
        </a:p>
      </dgm:t>
    </dgm:pt>
    <dgm:pt modelId="{57EE1344-B7E4-4D43-84FC-718635C38758}" type="sibTrans" cxnId="{67A00C9F-1BC4-4782-B519-FE07ED0F4436}">
      <dgm:prSet/>
      <dgm:spPr/>
      <dgm:t>
        <a:bodyPr/>
        <a:lstStyle/>
        <a:p>
          <a:endParaRPr lang="en-GB"/>
        </a:p>
      </dgm:t>
    </dgm:pt>
    <dgm:pt modelId="{74696A53-1893-4DF3-90E1-6C14AFEBF2CF}">
      <dgm:prSet phldrT="[Text]"/>
      <dgm:spPr>
        <a:xfrm rot="5400000">
          <a:off x="3893942" y="-1177180"/>
          <a:ext cx="1374842"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Content: Synopsis, Genre, Subject</a:t>
          </a:r>
        </a:p>
      </dgm:t>
    </dgm:pt>
    <dgm:pt modelId="{25CA1BD2-5311-4491-BD5E-D9D3EF5E2766}" type="parTrans" cxnId="{3B3134D7-285E-45B5-A6D2-4B0A335AA67A}">
      <dgm:prSet/>
      <dgm:spPr/>
      <dgm:t>
        <a:bodyPr/>
        <a:lstStyle/>
        <a:p>
          <a:endParaRPr lang="en-GB"/>
        </a:p>
      </dgm:t>
    </dgm:pt>
    <dgm:pt modelId="{75021717-4E3B-4D39-BDD3-7202AF1E54DD}" type="sibTrans" cxnId="{3B3134D7-285E-45B5-A6D2-4B0A335AA67A}">
      <dgm:prSet/>
      <dgm:spPr/>
      <dgm:t>
        <a:bodyPr/>
        <a:lstStyle/>
        <a:p>
          <a:endParaRPr lang="en-GB"/>
        </a:p>
      </dgm:t>
    </dgm:pt>
    <dgm:pt modelId="{DB0E8F8D-EC66-43D0-9960-BB44E02E38AE}">
      <dgm:prSet phldrT="[Text]"/>
      <dgm:spPr>
        <a:xfrm rot="5400000">
          <a:off x="3893942" y="-1177180"/>
          <a:ext cx="1374842"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Agents: Cast, Credits, Rights holders</a:t>
          </a:r>
        </a:p>
      </dgm:t>
    </dgm:pt>
    <dgm:pt modelId="{36E251FE-C3D3-4849-A102-85A391767353}" type="parTrans" cxnId="{8D3B71E2-6AFE-471C-8ED7-7588DAE8519F}">
      <dgm:prSet/>
      <dgm:spPr/>
      <dgm:t>
        <a:bodyPr/>
        <a:lstStyle/>
        <a:p>
          <a:endParaRPr lang="en-GB"/>
        </a:p>
      </dgm:t>
    </dgm:pt>
    <dgm:pt modelId="{70B51BA1-809E-492E-8943-2A7F2CB8BC19}" type="sibTrans" cxnId="{8D3B71E2-6AFE-471C-8ED7-7588DAE8519F}">
      <dgm:prSet/>
      <dgm:spPr/>
      <dgm:t>
        <a:bodyPr/>
        <a:lstStyle/>
        <a:p>
          <a:endParaRPr lang="en-GB"/>
        </a:p>
      </dgm:t>
    </dgm:pt>
    <dgm:pt modelId="{FB354C79-C8C9-4976-AB64-A83D6158DDCF}">
      <dgm:prSet/>
      <dgm:spPr>
        <a:xfrm rot="5400000">
          <a:off x="3709941" y="989001"/>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release, transmission, distribution, creation</a:t>
          </a:r>
        </a:p>
      </dgm:t>
    </dgm:pt>
    <dgm:pt modelId="{214A7F45-B1E9-4B11-911F-C264BE79A2C5}" type="parTrans" cxnId="{95F38444-38BC-4688-867B-DB328BC393CD}">
      <dgm:prSet/>
      <dgm:spPr/>
      <dgm:t>
        <a:bodyPr/>
        <a:lstStyle/>
        <a:p>
          <a:endParaRPr lang="en-GB"/>
        </a:p>
      </dgm:t>
    </dgm:pt>
    <dgm:pt modelId="{9931C074-0997-4333-82AA-756713D7CF8A}" type="sibTrans" cxnId="{95F38444-38BC-4688-867B-DB328BC393CD}">
      <dgm:prSet/>
      <dgm:spPr/>
      <dgm:t>
        <a:bodyPr/>
        <a:lstStyle/>
        <a:p>
          <a:endParaRPr lang="en-GB"/>
        </a:p>
      </dgm:t>
    </dgm:pt>
    <dgm:pt modelId="{10B062E0-75C3-49FF-AB13-7B845B71F9B9}">
      <dgm:prSet/>
      <dgm:spPr>
        <a:xfrm rot="5400000">
          <a:off x="3709941" y="989001"/>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Type: pre-release, theatrical, non-theatrical, transmission, home-viewing, internet, restoration, not-for-release, etc</a:t>
          </a:r>
        </a:p>
      </dgm:t>
    </dgm:pt>
    <dgm:pt modelId="{617A00B8-F6B0-4361-97D4-0B465A36FC56}" type="parTrans" cxnId="{CC182E7F-8E6E-4C90-9045-B3EB9663382B}">
      <dgm:prSet/>
      <dgm:spPr/>
      <dgm:t>
        <a:bodyPr/>
        <a:lstStyle/>
        <a:p>
          <a:endParaRPr lang="en-GB"/>
        </a:p>
      </dgm:t>
    </dgm:pt>
    <dgm:pt modelId="{98865C9B-B66E-46E3-8690-763DA201D818}" type="sibTrans" cxnId="{CC182E7F-8E6E-4C90-9045-B3EB9663382B}">
      <dgm:prSet/>
      <dgm:spPr/>
      <dgm:t>
        <a:bodyPr/>
        <a:lstStyle/>
        <a:p>
          <a:endParaRPr lang="en-GB"/>
        </a:p>
      </dgm:t>
    </dgm:pt>
    <dgm:pt modelId="{EFCA3648-3FD0-4AFB-A649-D3DB9D0F5845}">
      <dgm:prSet/>
      <dgm:spPr>
        <a:xfrm rot="5400000">
          <a:off x="3709941" y="989001"/>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Format general: 35mm film, Digital Cinema, Blu-ray, etc</a:t>
          </a:r>
        </a:p>
      </dgm:t>
    </dgm:pt>
    <dgm:pt modelId="{DEB19C76-EA70-4BA9-B97A-2DE9C2E9133B}" type="parTrans" cxnId="{A8B5144B-5828-46FA-925A-0E07080899ED}">
      <dgm:prSet/>
      <dgm:spPr/>
      <dgm:t>
        <a:bodyPr/>
        <a:lstStyle/>
        <a:p>
          <a:endParaRPr lang="en-GB"/>
        </a:p>
      </dgm:t>
    </dgm:pt>
    <dgm:pt modelId="{33054C82-53C3-4F5C-8135-346C4D182757}" type="sibTrans" cxnId="{A8B5144B-5828-46FA-925A-0E07080899ED}">
      <dgm:prSet/>
      <dgm:spPr/>
      <dgm:t>
        <a:bodyPr/>
        <a:lstStyle/>
        <a:p>
          <a:endParaRPr lang="en-GB"/>
        </a:p>
      </dgm:t>
    </dgm:pt>
    <dgm:pt modelId="{70E0B87A-5581-4DB3-9BE5-2618F10B66C8}">
      <dgm:prSet/>
      <dgm:spPr>
        <a:xfrm rot="5400000">
          <a:off x="3709941" y="989001"/>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Agents: Creator, Broadcaster, Distributor, Publisher</a:t>
          </a:r>
        </a:p>
      </dgm:t>
    </dgm:pt>
    <dgm:pt modelId="{A50FAA0A-D609-46B1-AE98-0C1897AA4A7E}" type="parTrans" cxnId="{E6505AC7-3DA1-4626-91B3-4F572B19DC04}">
      <dgm:prSet/>
      <dgm:spPr/>
      <dgm:t>
        <a:bodyPr/>
        <a:lstStyle/>
        <a:p>
          <a:endParaRPr lang="en-GB"/>
        </a:p>
      </dgm:t>
    </dgm:pt>
    <dgm:pt modelId="{1180FF4A-AF8F-4068-A8F4-C3192A6B8123}" type="sibTrans" cxnId="{E6505AC7-3DA1-4626-91B3-4F572B19DC04}">
      <dgm:prSet/>
      <dgm:spPr/>
      <dgm:t>
        <a:bodyPr/>
        <a:lstStyle/>
        <a:p>
          <a:endParaRPr lang="en-GB"/>
        </a:p>
      </dgm:t>
    </dgm:pt>
    <dgm:pt modelId="{C37BEC78-6114-4A60-A908-24383DA7A4C3}">
      <dgm:prSet phldrT="[Text]"/>
      <dgm:spPr>
        <a:xfrm rot="5400000">
          <a:off x="3709941" y="3313240"/>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Format specific: 16mm BW Pos, 35mm Lavender Separation, ProRes422 HQ, etc</a:t>
          </a:r>
        </a:p>
      </dgm:t>
    </dgm:pt>
    <dgm:pt modelId="{8B75423C-51CF-411A-83D4-E2A9AF6289D3}" type="parTrans" cxnId="{0F0FFA08-E215-43D4-AB2B-72E3E7CFEEF9}">
      <dgm:prSet/>
      <dgm:spPr/>
      <dgm:t>
        <a:bodyPr/>
        <a:lstStyle/>
        <a:p>
          <a:endParaRPr lang="en-GB"/>
        </a:p>
      </dgm:t>
    </dgm:pt>
    <dgm:pt modelId="{7C60A317-635C-47E7-BDAA-0BAE2BF76E42}" type="sibTrans" cxnId="{0F0FFA08-E215-43D4-AB2B-72E3E7CFEEF9}">
      <dgm:prSet/>
      <dgm:spPr/>
      <dgm:t>
        <a:bodyPr/>
        <a:lstStyle/>
        <a:p>
          <a:endParaRPr lang="en-GB"/>
        </a:p>
      </dgm:t>
    </dgm:pt>
    <dgm:pt modelId="{C74FC5EA-31A7-426A-87DA-DDB77D9F51CC}">
      <dgm:prSet phldrT="[Text]"/>
      <dgm:spPr>
        <a:xfrm rot="5400000">
          <a:off x="3709941" y="3313240"/>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Condition report: pristine, not for projection, heavy scratches, etc</a:t>
          </a:r>
        </a:p>
      </dgm:t>
    </dgm:pt>
    <dgm:pt modelId="{FAF7B9A8-C02B-4B42-BC89-5AF71654DEB1}" type="parTrans" cxnId="{423E7883-DECB-45BD-8C13-EC7BA637DFD6}">
      <dgm:prSet/>
      <dgm:spPr/>
      <dgm:t>
        <a:bodyPr/>
        <a:lstStyle/>
        <a:p>
          <a:endParaRPr lang="en-GB"/>
        </a:p>
      </dgm:t>
    </dgm:pt>
    <dgm:pt modelId="{DDEC63DB-ACCF-4595-8918-55F2B4EA149C}" type="sibTrans" cxnId="{423E7883-DECB-45BD-8C13-EC7BA637DFD6}">
      <dgm:prSet/>
      <dgm:spPr/>
      <dgm:t>
        <a:bodyPr/>
        <a:lstStyle/>
        <a:p>
          <a:endParaRPr lang="en-GB"/>
        </a:p>
      </dgm:t>
    </dgm:pt>
    <dgm:pt modelId="{0EF1F7AB-DD18-4212-A3BF-EBB0F77457CE}">
      <dgm:prSet phldrT="[Text]"/>
      <dgm:spPr>
        <a:xfrm rot="5400000">
          <a:off x="3709941" y="3313240"/>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Storage location: home location, current location</a:t>
          </a:r>
        </a:p>
      </dgm:t>
    </dgm:pt>
    <dgm:pt modelId="{330A2650-1A15-43F5-BCD6-8F583E8E8E2F}" type="parTrans" cxnId="{CF6DBFBF-DE9E-44D4-9991-0A7BC3A04DF7}">
      <dgm:prSet/>
      <dgm:spPr/>
      <dgm:t>
        <a:bodyPr/>
        <a:lstStyle/>
        <a:p>
          <a:endParaRPr lang="en-GB"/>
        </a:p>
      </dgm:t>
    </dgm:pt>
    <dgm:pt modelId="{33A8E011-A4D9-4A76-B9C4-A2F90D6D1F75}" type="sibTrans" cxnId="{CF6DBFBF-DE9E-44D4-9991-0A7BC3A04DF7}">
      <dgm:prSet/>
      <dgm:spPr/>
      <dgm:t>
        <a:bodyPr/>
        <a:lstStyle/>
        <a:p>
          <a:endParaRPr lang="en-GB"/>
        </a:p>
      </dgm:t>
    </dgm:pt>
    <dgm:pt modelId="{92942828-5DDC-4757-9521-945069840699}">
      <dgm:prSet phldrT="[Text]"/>
      <dgm:spPr>
        <a:xfrm rot="5400000">
          <a:off x="3709941" y="3313240"/>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Conservation recommendations: urgent transfer required, relocate to sub-zero, etc</a:t>
          </a:r>
        </a:p>
      </dgm:t>
    </dgm:pt>
    <dgm:pt modelId="{8D103235-AAE7-4DEE-A42B-4E77E0502C16}" type="parTrans" cxnId="{7F55C8F0-5713-48D9-A6BD-5554AE801AF3}">
      <dgm:prSet/>
      <dgm:spPr/>
      <dgm:t>
        <a:bodyPr/>
        <a:lstStyle/>
        <a:p>
          <a:endParaRPr lang="en-GB"/>
        </a:p>
      </dgm:t>
    </dgm:pt>
    <dgm:pt modelId="{DCCEA0C7-3088-499B-8E40-EEBCCD9630CE}" type="sibTrans" cxnId="{7F55C8F0-5713-48D9-A6BD-5554AE801AF3}">
      <dgm:prSet/>
      <dgm:spPr/>
      <dgm:t>
        <a:bodyPr/>
        <a:lstStyle/>
        <a:p>
          <a:endParaRPr lang="en-GB"/>
        </a:p>
      </dgm:t>
    </dgm:pt>
    <dgm:pt modelId="{48A6AD57-19C3-4347-9461-3B3424CA546F}">
      <dgm:prSet phldrT="[Text]"/>
      <dgm:spPr>
        <a:xfrm rot="5400000">
          <a:off x="3893942" y="-1177180"/>
          <a:ext cx="1374842"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Part - Whole conditions (serial / standalone / component part)</a:t>
          </a:r>
        </a:p>
      </dgm:t>
    </dgm:pt>
    <dgm:pt modelId="{3ED80E16-51DB-40E1-B217-7709C3BF66BC}" type="parTrans" cxnId="{323862E6-7187-4A24-AD21-32D6880E0D7F}">
      <dgm:prSet/>
      <dgm:spPr/>
      <dgm:t>
        <a:bodyPr/>
        <a:lstStyle/>
        <a:p>
          <a:endParaRPr lang="en-GB"/>
        </a:p>
      </dgm:t>
    </dgm:pt>
    <dgm:pt modelId="{6FCE9691-D6D5-4872-8106-290F9E49C4F6}" type="sibTrans" cxnId="{323862E6-7187-4A24-AD21-32D6880E0D7F}">
      <dgm:prSet/>
      <dgm:spPr/>
      <dgm:t>
        <a:bodyPr/>
        <a:lstStyle/>
        <a:p>
          <a:endParaRPr lang="en-GB"/>
        </a:p>
      </dgm:t>
    </dgm:pt>
    <dgm:pt modelId="{822ACB75-AE6E-4B84-99E6-813B1AF6D9B0}">
      <dgm:prSet phldrT="[Text]"/>
      <dgm:spPr>
        <a:xfrm rot="5400000">
          <a:off x="3709941" y="3313240"/>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Acquisition: source, meathod, funding context, conditions of access</a:t>
          </a:r>
        </a:p>
      </dgm:t>
    </dgm:pt>
    <dgm:pt modelId="{80F7BFCB-5552-494D-B623-525C28E27CBD}" type="parTrans" cxnId="{29F2E6F8-A2B4-4EFA-A1BF-CC3D3FD6F571}">
      <dgm:prSet/>
      <dgm:spPr/>
      <dgm:t>
        <a:bodyPr/>
        <a:lstStyle/>
        <a:p>
          <a:endParaRPr lang="en-GB"/>
        </a:p>
      </dgm:t>
    </dgm:pt>
    <dgm:pt modelId="{80341866-EBE2-4C96-9B5A-B8EA00AB7DFA}" type="sibTrans" cxnId="{29F2E6F8-A2B4-4EFA-A1BF-CC3D3FD6F571}">
      <dgm:prSet/>
      <dgm:spPr/>
      <dgm:t>
        <a:bodyPr/>
        <a:lstStyle/>
        <a:p>
          <a:endParaRPr lang="en-GB"/>
        </a:p>
      </dgm:t>
    </dgm:pt>
    <dgm:pt modelId="{8AD94171-D69B-4694-9E7C-72FE5B3F7E6C}">
      <dgm:prSet/>
      <dgm:spPr>
        <a:xfrm rot="5400000">
          <a:off x="3709941" y="989001"/>
          <a:ext cx="1742843" cy="4311871"/>
        </a:xfr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Rights context: platforms, territories, dates</a:t>
          </a:r>
        </a:p>
      </dgm:t>
    </dgm:pt>
    <dgm:pt modelId="{F0BFFDE4-9305-4039-9EDB-C426CB1B8731}" type="parTrans" cxnId="{4C92E3BC-0EA7-4349-9FA2-72D67EA5DA36}">
      <dgm:prSet/>
      <dgm:spPr/>
      <dgm:t>
        <a:bodyPr/>
        <a:lstStyle/>
        <a:p>
          <a:endParaRPr lang="en-GB"/>
        </a:p>
      </dgm:t>
    </dgm:pt>
    <dgm:pt modelId="{EADAF2EA-90F7-49CE-A31A-4840E78CD3DF}" type="sibTrans" cxnId="{4C92E3BC-0EA7-4349-9FA2-72D67EA5DA36}">
      <dgm:prSet/>
      <dgm:spPr/>
      <dgm:t>
        <a:bodyPr/>
        <a:lstStyle/>
        <a:p>
          <a:endParaRPr lang="en-GB"/>
        </a:p>
      </dgm:t>
    </dgm:pt>
    <dgm:pt modelId="{A05B657E-D6B0-46A9-99FE-811182B6B073}" type="pres">
      <dgm:prSet presAssocID="{D4D4D741-37F6-4F2C-80C5-8EB040B550D8}" presName="Name0" presStyleCnt="0">
        <dgm:presLayoutVars>
          <dgm:dir/>
          <dgm:animLvl val="lvl"/>
          <dgm:resizeHandles val="exact"/>
        </dgm:presLayoutVars>
      </dgm:prSet>
      <dgm:spPr/>
      <dgm:t>
        <a:bodyPr/>
        <a:lstStyle/>
        <a:p>
          <a:endParaRPr lang="en-GB"/>
        </a:p>
      </dgm:t>
    </dgm:pt>
    <dgm:pt modelId="{29641ADE-CF03-4774-A0B1-7178F5B9BF1C}" type="pres">
      <dgm:prSet presAssocID="{F3F42172-BBBA-43B1-A9B6-56FEAE75E02F}" presName="linNode" presStyleCnt="0"/>
      <dgm:spPr/>
      <dgm:t>
        <a:bodyPr/>
        <a:lstStyle/>
        <a:p>
          <a:endParaRPr lang="en-GB"/>
        </a:p>
      </dgm:t>
    </dgm:pt>
    <dgm:pt modelId="{354D09B5-F74D-483E-9C87-41F5206744A8}" type="pres">
      <dgm:prSet presAssocID="{F3F42172-BBBA-43B1-A9B6-56FEAE75E02F}" presName="parentText" presStyleLbl="node1" presStyleIdx="0" presStyleCnt="3" custScaleY="89741">
        <dgm:presLayoutVars>
          <dgm:chMax val="1"/>
          <dgm:bulletEnabled val="1"/>
        </dgm:presLayoutVars>
      </dgm:prSet>
      <dgm:spPr>
        <a:prstGeom prst="roundRect">
          <a:avLst/>
        </a:prstGeom>
      </dgm:spPr>
      <dgm:t>
        <a:bodyPr/>
        <a:lstStyle/>
        <a:p>
          <a:endParaRPr lang="en-GB"/>
        </a:p>
      </dgm:t>
    </dgm:pt>
    <dgm:pt modelId="{7666E924-29FA-4BAD-88CE-B761B4AE5F3F}" type="pres">
      <dgm:prSet presAssocID="{F3F42172-BBBA-43B1-A9B6-56FEAE75E02F}" presName="descendantText" presStyleLbl="alignAccFollowNode1" presStyleIdx="0" presStyleCnt="3" custScaleY="78885">
        <dgm:presLayoutVars>
          <dgm:bulletEnabled val="1"/>
        </dgm:presLayoutVars>
      </dgm:prSet>
      <dgm:spPr>
        <a:prstGeom prst="round2SameRect">
          <a:avLst/>
        </a:prstGeom>
      </dgm:spPr>
      <dgm:t>
        <a:bodyPr/>
        <a:lstStyle/>
        <a:p>
          <a:endParaRPr lang="en-GB"/>
        </a:p>
      </dgm:t>
    </dgm:pt>
    <dgm:pt modelId="{4A6BA992-6CC0-4757-A403-25089554CD88}" type="pres">
      <dgm:prSet presAssocID="{F3C5CD21-7A98-45EA-9287-D0E3334D3853}" presName="sp" presStyleCnt="0"/>
      <dgm:spPr/>
      <dgm:t>
        <a:bodyPr/>
        <a:lstStyle/>
        <a:p>
          <a:endParaRPr lang="en-GB"/>
        </a:p>
      </dgm:t>
    </dgm:pt>
    <dgm:pt modelId="{95A46AD8-9576-466B-A36C-BDDC9B9DAB3F}" type="pres">
      <dgm:prSet presAssocID="{D3A865D5-8CB0-42C1-B90D-42EE0FD4CD79}" presName="linNode" presStyleCnt="0"/>
      <dgm:spPr/>
      <dgm:t>
        <a:bodyPr/>
        <a:lstStyle/>
        <a:p>
          <a:endParaRPr lang="en-GB"/>
        </a:p>
      </dgm:t>
    </dgm:pt>
    <dgm:pt modelId="{FBDBEEA6-54A5-416A-8572-E15D1C074602}" type="pres">
      <dgm:prSet presAssocID="{D3A865D5-8CB0-42C1-B90D-42EE0FD4CD79}" presName="parentText" presStyleLbl="node1" presStyleIdx="1" presStyleCnt="3" custLinFactNeighborY="-463">
        <dgm:presLayoutVars>
          <dgm:chMax val="1"/>
          <dgm:bulletEnabled val="1"/>
        </dgm:presLayoutVars>
      </dgm:prSet>
      <dgm:spPr>
        <a:prstGeom prst="roundRect">
          <a:avLst/>
        </a:prstGeom>
      </dgm:spPr>
      <dgm:t>
        <a:bodyPr/>
        <a:lstStyle/>
        <a:p>
          <a:endParaRPr lang="en-GB"/>
        </a:p>
      </dgm:t>
    </dgm:pt>
    <dgm:pt modelId="{84D8E9E9-D34E-476B-994D-58C26428EBED}" type="pres">
      <dgm:prSet presAssocID="{D3A865D5-8CB0-42C1-B90D-42EE0FD4CD79}" presName="descendantText" presStyleLbl="alignAccFollowNode1" presStyleIdx="1" presStyleCnt="3" custLinFactNeighborY="-548">
        <dgm:presLayoutVars>
          <dgm:bulletEnabled val="1"/>
        </dgm:presLayoutVars>
      </dgm:prSet>
      <dgm:spPr>
        <a:prstGeom prst="round2SameRect">
          <a:avLst/>
        </a:prstGeom>
      </dgm:spPr>
      <dgm:t>
        <a:bodyPr/>
        <a:lstStyle/>
        <a:p>
          <a:endParaRPr lang="en-GB"/>
        </a:p>
      </dgm:t>
    </dgm:pt>
    <dgm:pt modelId="{E024486F-DD4D-4310-A301-6D2BCA7F685F}" type="pres">
      <dgm:prSet presAssocID="{73FC5B9C-C07D-47A8-B182-D61E0A84A5B4}" presName="sp" presStyleCnt="0"/>
      <dgm:spPr/>
      <dgm:t>
        <a:bodyPr/>
        <a:lstStyle/>
        <a:p>
          <a:endParaRPr lang="en-GB"/>
        </a:p>
      </dgm:t>
    </dgm:pt>
    <dgm:pt modelId="{C9BC4E7E-8F15-4B3C-89D1-F09737874F88}" type="pres">
      <dgm:prSet presAssocID="{2F1366CE-4C1D-4608-B02B-82BDCBDAA43F}" presName="linNode" presStyleCnt="0"/>
      <dgm:spPr/>
      <dgm:t>
        <a:bodyPr/>
        <a:lstStyle/>
        <a:p>
          <a:endParaRPr lang="en-GB"/>
        </a:p>
      </dgm:t>
    </dgm:pt>
    <dgm:pt modelId="{65D53E28-DF00-44F1-9F66-D51A5BED7E01}" type="pres">
      <dgm:prSet presAssocID="{2F1366CE-4C1D-4608-B02B-82BDCBDAA43F}" presName="parentText" presStyleLbl="node1" presStyleIdx="2" presStyleCnt="3" custLinFactNeighborY="456">
        <dgm:presLayoutVars>
          <dgm:chMax val="1"/>
          <dgm:bulletEnabled val="1"/>
        </dgm:presLayoutVars>
      </dgm:prSet>
      <dgm:spPr>
        <a:prstGeom prst="roundRect">
          <a:avLst/>
        </a:prstGeom>
      </dgm:spPr>
      <dgm:t>
        <a:bodyPr/>
        <a:lstStyle/>
        <a:p>
          <a:endParaRPr lang="en-GB"/>
        </a:p>
      </dgm:t>
    </dgm:pt>
    <dgm:pt modelId="{A3A67ACB-6131-4CD7-8699-0E0A331BE42C}" type="pres">
      <dgm:prSet presAssocID="{2F1366CE-4C1D-4608-B02B-82BDCBDAA43F}" presName="descendantText" presStyleLbl="alignAccFollowNode1" presStyleIdx="2" presStyleCnt="3" custLinFactNeighborY="1561">
        <dgm:presLayoutVars>
          <dgm:bulletEnabled val="1"/>
        </dgm:presLayoutVars>
      </dgm:prSet>
      <dgm:spPr>
        <a:prstGeom prst="round2SameRect">
          <a:avLst/>
        </a:prstGeom>
      </dgm:spPr>
      <dgm:t>
        <a:bodyPr/>
        <a:lstStyle/>
        <a:p>
          <a:endParaRPr lang="en-GB"/>
        </a:p>
      </dgm:t>
    </dgm:pt>
  </dgm:ptLst>
  <dgm:cxnLst>
    <dgm:cxn modelId="{231169CA-151D-A041-947A-A6B38886061E}" type="presOf" srcId="{DB0E8F8D-EC66-43D0-9960-BB44E02E38AE}" destId="{7666E924-29FA-4BAD-88CE-B761B4AE5F3F}" srcOrd="0" destOrd="5" presId="urn:microsoft.com/office/officeart/2005/8/layout/vList5"/>
    <dgm:cxn modelId="{4C92E3BC-0EA7-4349-9FA2-72D67EA5DA36}" srcId="{D3A865D5-8CB0-42C1-B90D-42EE0FD4CD79}" destId="{8AD94171-D69B-4694-9E7C-72FE5B3F7E6C}" srcOrd="5" destOrd="0" parTransId="{F0BFFDE4-9305-4039-9EDB-C426CB1B8731}" sibTransId="{EADAF2EA-90F7-49CE-A31A-4840E78CD3DF}"/>
    <dgm:cxn modelId="{830839DF-CBE5-EA48-8691-BF68EB7D1F1B}" type="presOf" srcId="{822ACB75-AE6E-4B84-99E6-813B1AF6D9B0}" destId="{A3A67ACB-6131-4CD7-8699-0E0A331BE42C}" srcOrd="0" destOrd="2" presId="urn:microsoft.com/office/officeart/2005/8/layout/vList5"/>
    <dgm:cxn modelId="{2889C22D-3645-D247-8F37-FD5BC141804A}" type="presOf" srcId="{FB354C79-C8C9-4976-AB64-A83D6158DDCF}" destId="{84D8E9E9-D34E-476B-994D-58C26428EBED}" srcOrd="0" destOrd="1" presId="urn:microsoft.com/office/officeart/2005/8/layout/vList5"/>
    <dgm:cxn modelId="{49B7FBEE-E3C7-0D45-8E5A-9DF5FE836F38}" type="presOf" srcId="{98CFC8DE-7B31-4890-A925-0ACBC3419932}" destId="{7666E924-29FA-4BAD-88CE-B761B4AE5F3F}" srcOrd="0" destOrd="1" presId="urn:microsoft.com/office/officeart/2005/8/layout/vList5"/>
    <dgm:cxn modelId="{E6C804C8-3FCD-9848-9623-09D7BEC4E01E}" type="presOf" srcId="{92942828-5DDC-4757-9521-945069840699}" destId="{A3A67ACB-6131-4CD7-8699-0E0A331BE42C}" srcOrd="0" destOrd="6" presId="urn:microsoft.com/office/officeart/2005/8/layout/vList5"/>
    <dgm:cxn modelId="{29F2E6F8-A2B4-4EFA-A1BF-CC3D3FD6F571}" srcId="{2F1366CE-4C1D-4608-B02B-82BDCBDAA43F}" destId="{822ACB75-AE6E-4B84-99E6-813B1AF6D9B0}" srcOrd="2" destOrd="0" parTransId="{80F7BFCB-5552-494D-B623-525C28E27CBD}" sibTransId="{80341866-EBE2-4C96-9B5A-B8EA00AB7DFA}"/>
    <dgm:cxn modelId="{1F00C0A0-41FA-844C-ABD8-3C55DB339472}" type="presOf" srcId="{C37BEC78-6114-4A60-A908-24383DA7A4C3}" destId="{A3A67ACB-6131-4CD7-8699-0E0A331BE42C}" srcOrd="0" destOrd="3" presId="urn:microsoft.com/office/officeart/2005/8/layout/vList5"/>
    <dgm:cxn modelId="{1DF89EF3-C4A0-D643-AF3E-04638F19555F}" type="presOf" srcId="{9F02AE6A-5E02-4816-A938-A66B0F48C193}" destId="{A3A67ACB-6131-4CD7-8699-0E0A331BE42C}" srcOrd="0" destOrd="0" presId="urn:microsoft.com/office/officeart/2005/8/layout/vList5"/>
    <dgm:cxn modelId="{D500F8A7-3509-4548-A96E-ADD4F904D2CC}" type="presOf" srcId="{E2628449-BE7D-4544-A356-1A15E930F83A}" destId="{84D8E9E9-D34E-476B-994D-58C26428EBED}" srcOrd="0" destOrd="6" presId="urn:microsoft.com/office/officeart/2005/8/layout/vList5"/>
    <dgm:cxn modelId="{C4981515-C223-3548-A4BD-9AA7B262E68A}" type="presOf" srcId="{A0969592-DF07-424A-886A-2305DCC92374}" destId="{84D8E9E9-D34E-476B-994D-58C26428EBED}" srcOrd="0" destOrd="0" presId="urn:microsoft.com/office/officeart/2005/8/layout/vList5"/>
    <dgm:cxn modelId="{A4144A89-0F7B-E340-9B37-3F930127DD7E}" type="presOf" srcId="{48A6AD57-19C3-4347-9461-3B3424CA546F}" destId="{7666E924-29FA-4BAD-88CE-B761B4AE5F3F}" srcOrd="0" destOrd="3" presId="urn:microsoft.com/office/officeart/2005/8/layout/vList5"/>
    <dgm:cxn modelId="{86EA119E-344C-403C-A327-40A68BFFCA86}" srcId="{F3F42172-BBBA-43B1-A9B6-56FEAE75E02F}" destId="{E56FE076-5C5D-4E6D-AF02-AAA47682C6C9}" srcOrd="2" destOrd="0" parTransId="{3B46C7D0-9704-4CA4-B681-71CB477A2628}" sibTransId="{B0886CF6-01C2-418B-821A-61FBA1D00BF2}"/>
    <dgm:cxn modelId="{2819FCA1-B332-40D9-94D0-9AFA03B3F29E}" srcId="{2F1366CE-4C1D-4608-B02B-82BDCBDAA43F}" destId="{2F39EED6-835B-4BCE-BA2A-B6BF2931D3DD}" srcOrd="1" destOrd="0" parTransId="{6332F46C-D3CE-4055-85B3-A418C2C936AE}" sibTransId="{4DE1A637-29E0-4516-9EEE-89E6EDACDD0E}"/>
    <dgm:cxn modelId="{423E7883-DECB-45BD-8C13-EC7BA637DFD6}" srcId="{2F1366CE-4C1D-4608-B02B-82BDCBDAA43F}" destId="{C74FC5EA-31A7-426A-87DA-DDB77D9F51CC}" srcOrd="4" destOrd="0" parTransId="{FAF7B9A8-C02B-4B42-BC89-5AF71654DEB1}" sibTransId="{DDEC63DB-ACCF-4595-8918-55F2B4EA149C}"/>
    <dgm:cxn modelId="{717E2473-24D8-7641-8A48-1A44AFC81423}" type="presOf" srcId="{D4D4D741-37F6-4F2C-80C5-8EB040B550D8}" destId="{A05B657E-D6B0-46A9-99FE-811182B6B073}" srcOrd="0" destOrd="0" presId="urn:microsoft.com/office/officeart/2005/8/layout/vList5"/>
    <dgm:cxn modelId="{323862E6-7187-4A24-AD21-32D6880E0D7F}" srcId="{F3F42172-BBBA-43B1-A9B6-56FEAE75E02F}" destId="{48A6AD57-19C3-4347-9461-3B3424CA546F}" srcOrd="3" destOrd="0" parTransId="{3ED80E16-51DB-40E1-B217-7709C3BF66BC}" sibTransId="{6FCE9691-D6D5-4872-8106-290F9E49C4F6}"/>
    <dgm:cxn modelId="{9144D882-FB0C-6244-80C6-3DCEA28F542A}" type="presOf" srcId="{EFCA3648-3FD0-4AFB-A649-D3DB9D0F5845}" destId="{84D8E9E9-D34E-476B-994D-58C26428EBED}" srcOrd="0" destOrd="3" presId="urn:microsoft.com/office/officeart/2005/8/layout/vList5"/>
    <dgm:cxn modelId="{CC182E7F-8E6E-4C90-9045-B3EB9663382B}" srcId="{D3A865D5-8CB0-42C1-B90D-42EE0FD4CD79}" destId="{10B062E0-75C3-49FF-AB13-7B845B71F9B9}" srcOrd="2" destOrd="0" parTransId="{617A00B8-F6B0-4361-97D4-0B465A36FC56}" sibTransId="{98865C9B-B66E-46E3-8690-763DA201D818}"/>
    <dgm:cxn modelId="{0F0FFA08-E215-43D4-AB2B-72E3E7CFEEF9}" srcId="{2F1366CE-4C1D-4608-B02B-82BDCBDAA43F}" destId="{C37BEC78-6114-4A60-A908-24383DA7A4C3}" srcOrd="3" destOrd="0" parTransId="{8B75423C-51CF-411A-83D4-E2A9AF6289D3}" sibTransId="{7C60A317-635C-47E7-BDAA-0BAE2BF76E42}"/>
    <dgm:cxn modelId="{7F55C8F0-5713-48D9-A6BD-5554AE801AF3}" srcId="{2F1366CE-4C1D-4608-B02B-82BDCBDAA43F}" destId="{92942828-5DDC-4757-9521-945069840699}" srcOrd="6" destOrd="0" parTransId="{8D103235-AAE7-4DEE-A42B-4E77E0502C16}" sibTransId="{DCCEA0C7-3088-499B-8E40-EEBCCD9630CE}"/>
    <dgm:cxn modelId="{3B3134D7-285E-45B5-A6D2-4B0A335AA67A}" srcId="{F3F42172-BBBA-43B1-A9B6-56FEAE75E02F}" destId="{74696A53-1893-4DF3-90E1-6C14AFEBF2CF}" srcOrd="4" destOrd="0" parTransId="{25CA1BD2-5311-4491-BD5E-D9D3EF5E2766}" sibTransId="{75021717-4E3B-4D39-BDD3-7202AF1E54DD}"/>
    <dgm:cxn modelId="{E951473E-5357-DE4C-8CD3-5AC62828A5BA}" type="presOf" srcId="{0EF1F7AB-DD18-4212-A3BF-EBB0F77457CE}" destId="{A3A67ACB-6131-4CD7-8699-0E0A331BE42C}" srcOrd="0" destOrd="5" presId="urn:microsoft.com/office/officeart/2005/8/layout/vList5"/>
    <dgm:cxn modelId="{570A00F2-6B10-A04E-A513-4912412A24A9}" type="presOf" srcId="{E56FE076-5C5D-4E6D-AF02-AAA47682C6C9}" destId="{7666E924-29FA-4BAD-88CE-B761B4AE5F3F}" srcOrd="0" destOrd="2" presId="urn:microsoft.com/office/officeart/2005/8/layout/vList5"/>
    <dgm:cxn modelId="{D30FA442-9C14-4572-87F6-774DF068E22D}" srcId="{D3A865D5-8CB0-42C1-B90D-42EE0FD4CD79}" destId="{A0969592-DF07-424A-886A-2305DCC92374}" srcOrd="0" destOrd="0" parTransId="{61CC8233-7717-4CB9-9BFC-A89698C139E3}" sibTransId="{E1CB39C8-6BAC-484E-BA9F-C941B10D9BB2}"/>
    <dgm:cxn modelId="{3B78D77F-3122-4D4E-8850-B8FC6022C18C}" srcId="{D4D4D741-37F6-4F2C-80C5-8EB040B550D8}" destId="{D3A865D5-8CB0-42C1-B90D-42EE0FD4CD79}" srcOrd="1" destOrd="0" parTransId="{A9EC5137-E8EB-4F6C-B76C-CEAAA520A04F}" sibTransId="{73FC5B9C-C07D-47A8-B182-D61E0A84A5B4}"/>
    <dgm:cxn modelId="{67A00C9F-1BC4-4782-B519-FE07ED0F4436}" srcId="{F3F42172-BBBA-43B1-A9B6-56FEAE75E02F}" destId="{98CFC8DE-7B31-4890-A925-0ACBC3419932}" srcOrd="1" destOrd="0" parTransId="{4C679F51-1667-4CCA-9978-18B90E9840B7}" sibTransId="{57EE1344-B7E4-4D43-84FC-718635C38758}"/>
    <dgm:cxn modelId="{7340EB6D-B468-7545-A923-C15A052CEB1F}" type="presOf" srcId="{D3A865D5-8CB0-42C1-B90D-42EE0FD4CD79}" destId="{FBDBEEA6-54A5-416A-8572-E15D1C074602}" srcOrd="0" destOrd="0" presId="urn:microsoft.com/office/officeart/2005/8/layout/vList5"/>
    <dgm:cxn modelId="{EA0B0437-877D-4CED-A1A6-571529E34AC1}" srcId="{D4D4D741-37F6-4F2C-80C5-8EB040B550D8}" destId="{2F1366CE-4C1D-4608-B02B-82BDCBDAA43F}" srcOrd="2" destOrd="0" parTransId="{16A7D343-525A-43C8-9050-25FA629D8816}" sibTransId="{3D61371D-3B8F-4FBD-9BBC-EC6A3506ADE1}"/>
    <dgm:cxn modelId="{E6505AC7-3DA1-4626-91B3-4F572B19DC04}" srcId="{D3A865D5-8CB0-42C1-B90D-42EE0FD4CD79}" destId="{70E0B87A-5581-4DB3-9BE5-2618F10B66C8}" srcOrd="4" destOrd="0" parTransId="{A50FAA0A-D609-46B1-AE98-0C1897AA4A7E}" sibTransId="{1180FF4A-AF8F-4068-A8F4-C3192A6B8123}"/>
    <dgm:cxn modelId="{8644F757-6A10-495D-8AF2-4B3D16D6EA87}" srcId="{2F1366CE-4C1D-4608-B02B-82BDCBDAA43F}" destId="{9F02AE6A-5E02-4816-A938-A66B0F48C193}" srcOrd="0" destOrd="0" parTransId="{12F5DDFA-38ED-4394-B325-8C6D67B5177E}" sibTransId="{DE1FF287-C352-4C25-A5E5-B70B62220652}"/>
    <dgm:cxn modelId="{745571C5-932F-7B45-A19A-D0CB430C9D2C}" type="presOf" srcId="{C74FC5EA-31A7-426A-87DA-DDB77D9F51CC}" destId="{A3A67ACB-6131-4CD7-8699-0E0A331BE42C}" srcOrd="0" destOrd="4" presId="urn:microsoft.com/office/officeart/2005/8/layout/vList5"/>
    <dgm:cxn modelId="{E5BC3F39-E782-462F-AFB4-454026AFCC8E}" srcId="{D4D4D741-37F6-4F2C-80C5-8EB040B550D8}" destId="{F3F42172-BBBA-43B1-A9B6-56FEAE75E02F}" srcOrd="0" destOrd="0" parTransId="{CF206FCD-1742-4D0A-88E6-505F86E64263}" sibTransId="{F3C5CD21-7A98-45EA-9287-D0E3334D3853}"/>
    <dgm:cxn modelId="{95F38444-38BC-4688-867B-DB328BC393CD}" srcId="{D3A865D5-8CB0-42C1-B90D-42EE0FD4CD79}" destId="{FB354C79-C8C9-4976-AB64-A83D6158DDCF}" srcOrd="1" destOrd="0" parTransId="{214A7F45-B1E9-4B11-911F-C264BE79A2C5}" sibTransId="{9931C074-0997-4333-82AA-756713D7CF8A}"/>
    <dgm:cxn modelId="{A4C9AEA3-3C26-3A4E-848E-1948A4DB7198}" type="presOf" srcId="{2F1366CE-4C1D-4608-B02B-82BDCBDAA43F}" destId="{65D53E28-DF00-44F1-9F66-D51A5BED7E01}" srcOrd="0" destOrd="0" presId="urn:microsoft.com/office/officeart/2005/8/layout/vList5"/>
    <dgm:cxn modelId="{CF6DBFBF-DE9E-44D4-9991-0A7BC3A04DF7}" srcId="{2F1366CE-4C1D-4608-B02B-82BDCBDAA43F}" destId="{0EF1F7AB-DD18-4212-A3BF-EBB0F77457CE}" srcOrd="5" destOrd="0" parTransId="{330A2650-1A15-43F5-BCD6-8F583E8E8E2F}" sibTransId="{33A8E011-A4D9-4A76-B9C4-A2F90D6D1F75}"/>
    <dgm:cxn modelId="{8D3B71E2-6AFE-471C-8ED7-7588DAE8519F}" srcId="{F3F42172-BBBA-43B1-A9B6-56FEAE75E02F}" destId="{DB0E8F8D-EC66-43D0-9960-BB44E02E38AE}" srcOrd="5" destOrd="0" parTransId="{36E251FE-C3D3-4849-A102-85A391767353}" sibTransId="{70B51BA1-809E-492E-8943-2A7F2CB8BC19}"/>
    <dgm:cxn modelId="{66C8D5F6-A146-DB4E-9010-C7FDFCA89170}" type="presOf" srcId="{2F39EED6-835B-4BCE-BA2A-B6BF2931D3DD}" destId="{A3A67ACB-6131-4CD7-8699-0E0A331BE42C}" srcOrd="0" destOrd="1" presId="urn:microsoft.com/office/officeart/2005/8/layout/vList5"/>
    <dgm:cxn modelId="{A8B5144B-5828-46FA-925A-0E07080899ED}" srcId="{D3A865D5-8CB0-42C1-B90D-42EE0FD4CD79}" destId="{EFCA3648-3FD0-4AFB-A649-D3DB9D0F5845}" srcOrd="3" destOrd="0" parTransId="{DEB19C76-EA70-4BA9-B97A-2DE9C2E9133B}" sibTransId="{33054C82-53C3-4F5C-8135-346C4D182757}"/>
    <dgm:cxn modelId="{32A24A2F-2A0B-DE47-B95D-B62DA14571CE}" type="presOf" srcId="{70E0B87A-5581-4DB3-9BE5-2618F10B66C8}" destId="{84D8E9E9-D34E-476B-994D-58C26428EBED}" srcOrd="0" destOrd="4" presId="urn:microsoft.com/office/officeart/2005/8/layout/vList5"/>
    <dgm:cxn modelId="{0C023F71-2FBB-B149-A875-596B877024C7}" type="presOf" srcId="{84FBB1A7-262C-4586-84EB-D82A6FDBAF95}" destId="{7666E924-29FA-4BAD-88CE-B761B4AE5F3F}" srcOrd="0" destOrd="0" presId="urn:microsoft.com/office/officeart/2005/8/layout/vList5"/>
    <dgm:cxn modelId="{0BAC7051-38DD-4043-9D37-CD3DF047D11A}" srcId="{F3F42172-BBBA-43B1-A9B6-56FEAE75E02F}" destId="{84FBB1A7-262C-4586-84EB-D82A6FDBAF95}" srcOrd="0" destOrd="0" parTransId="{A0F76E69-90AB-4E06-BE47-70D9038DFFE5}" sibTransId="{9783DF46-2E4F-45B4-AEB7-772CA6EAB9E5}"/>
    <dgm:cxn modelId="{1EB7FA67-BE02-4431-80BD-682F8A0A9249}" srcId="{D3A865D5-8CB0-42C1-B90D-42EE0FD4CD79}" destId="{E2628449-BE7D-4544-A356-1A15E930F83A}" srcOrd="6" destOrd="0" parTransId="{36E4376A-C28A-4BC2-97FC-351127E453CF}" sibTransId="{ABC45858-4855-4561-BC34-6F1813823C70}"/>
    <dgm:cxn modelId="{875F2672-EED4-2642-A0BF-CF239CF8876F}" type="presOf" srcId="{8AD94171-D69B-4694-9E7C-72FE5B3F7E6C}" destId="{84D8E9E9-D34E-476B-994D-58C26428EBED}" srcOrd="0" destOrd="5" presId="urn:microsoft.com/office/officeart/2005/8/layout/vList5"/>
    <dgm:cxn modelId="{0C3F0579-8B67-644B-9EF6-DAF1CB35ED72}" type="presOf" srcId="{74696A53-1893-4DF3-90E1-6C14AFEBF2CF}" destId="{7666E924-29FA-4BAD-88CE-B761B4AE5F3F}" srcOrd="0" destOrd="4" presId="urn:microsoft.com/office/officeart/2005/8/layout/vList5"/>
    <dgm:cxn modelId="{0C8D4CBB-8970-7E49-951A-5DED072FF4E7}" type="presOf" srcId="{F3F42172-BBBA-43B1-A9B6-56FEAE75E02F}" destId="{354D09B5-F74D-483E-9C87-41F5206744A8}" srcOrd="0" destOrd="0" presId="urn:microsoft.com/office/officeart/2005/8/layout/vList5"/>
    <dgm:cxn modelId="{CCCCC209-50BB-4148-BA0A-25D398D65EE3}" type="presOf" srcId="{10B062E0-75C3-49FF-AB13-7B845B71F9B9}" destId="{84D8E9E9-D34E-476B-994D-58C26428EBED}" srcOrd="0" destOrd="2" presId="urn:microsoft.com/office/officeart/2005/8/layout/vList5"/>
    <dgm:cxn modelId="{4783C4BC-0EB6-254A-AE5C-09DD6C4216D2}" type="presParOf" srcId="{A05B657E-D6B0-46A9-99FE-811182B6B073}" destId="{29641ADE-CF03-4774-A0B1-7178F5B9BF1C}" srcOrd="0" destOrd="0" presId="urn:microsoft.com/office/officeart/2005/8/layout/vList5"/>
    <dgm:cxn modelId="{1D12F65C-9F77-9F45-8C6A-74C0D15EFE6F}" type="presParOf" srcId="{29641ADE-CF03-4774-A0B1-7178F5B9BF1C}" destId="{354D09B5-F74D-483E-9C87-41F5206744A8}" srcOrd="0" destOrd="0" presId="urn:microsoft.com/office/officeart/2005/8/layout/vList5"/>
    <dgm:cxn modelId="{D83C98E0-C15B-1D47-9B16-464A4DAE82FD}" type="presParOf" srcId="{29641ADE-CF03-4774-A0B1-7178F5B9BF1C}" destId="{7666E924-29FA-4BAD-88CE-B761B4AE5F3F}" srcOrd="1" destOrd="0" presId="urn:microsoft.com/office/officeart/2005/8/layout/vList5"/>
    <dgm:cxn modelId="{7BE22700-1FB2-BE40-945B-DDB6365080BB}" type="presParOf" srcId="{A05B657E-D6B0-46A9-99FE-811182B6B073}" destId="{4A6BA992-6CC0-4757-A403-25089554CD88}" srcOrd="1" destOrd="0" presId="urn:microsoft.com/office/officeart/2005/8/layout/vList5"/>
    <dgm:cxn modelId="{5EC1C2ED-29A9-EE45-A24E-C256EAE44EC1}" type="presParOf" srcId="{A05B657E-D6B0-46A9-99FE-811182B6B073}" destId="{95A46AD8-9576-466B-A36C-BDDC9B9DAB3F}" srcOrd="2" destOrd="0" presId="urn:microsoft.com/office/officeart/2005/8/layout/vList5"/>
    <dgm:cxn modelId="{61950DDE-3B2C-5148-ACAD-C34B6AA6AE78}" type="presParOf" srcId="{95A46AD8-9576-466B-A36C-BDDC9B9DAB3F}" destId="{FBDBEEA6-54A5-416A-8572-E15D1C074602}" srcOrd="0" destOrd="0" presId="urn:microsoft.com/office/officeart/2005/8/layout/vList5"/>
    <dgm:cxn modelId="{BC89C495-9745-FC49-9F24-078FC5C5695D}" type="presParOf" srcId="{95A46AD8-9576-466B-A36C-BDDC9B9DAB3F}" destId="{84D8E9E9-D34E-476B-994D-58C26428EBED}" srcOrd="1" destOrd="0" presId="urn:microsoft.com/office/officeart/2005/8/layout/vList5"/>
    <dgm:cxn modelId="{3E8E0A84-032D-9948-B201-B8CA0354EBDE}" type="presParOf" srcId="{A05B657E-D6B0-46A9-99FE-811182B6B073}" destId="{E024486F-DD4D-4310-A301-6D2BCA7F685F}" srcOrd="3" destOrd="0" presId="urn:microsoft.com/office/officeart/2005/8/layout/vList5"/>
    <dgm:cxn modelId="{1435559D-361A-8A47-AA63-0F5B6B2A4E63}" type="presParOf" srcId="{A05B657E-D6B0-46A9-99FE-811182B6B073}" destId="{C9BC4E7E-8F15-4B3C-89D1-F09737874F88}" srcOrd="4" destOrd="0" presId="urn:microsoft.com/office/officeart/2005/8/layout/vList5"/>
    <dgm:cxn modelId="{95909DEB-DABA-DA40-A47C-8CF81E76F13A}" type="presParOf" srcId="{C9BC4E7E-8F15-4B3C-89D1-F09737874F88}" destId="{65D53E28-DF00-44F1-9F66-D51A5BED7E01}" srcOrd="0" destOrd="0" presId="urn:microsoft.com/office/officeart/2005/8/layout/vList5"/>
    <dgm:cxn modelId="{29E49EAD-9EE7-C241-883B-92257EFF5EF4}" type="presParOf" srcId="{C9BC4E7E-8F15-4B3C-89D1-F09737874F88}" destId="{A3A67ACB-6131-4CD7-8699-0E0A331BE42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4D741-37F6-4F2C-80C5-8EB040B550D8}" type="doc">
      <dgm:prSet loTypeId="urn:microsoft.com/office/officeart/2005/8/layout/vList5" loCatId="list" qsTypeId="urn:microsoft.com/office/officeart/2005/8/quickstyle/simple3" qsCatId="simple" csTypeId="urn:microsoft.com/office/officeart/2005/8/colors/accent2_4" csCatId="accent2" phldr="1"/>
      <dgm:spPr/>
      <dgm:t>
        <a:bodyPr/>
        <a:lstStyle/>
        <a:p>
          <a:endParaRPr lang="en-GB"/>
        </a:p>
      </dgm:t>
    </dgm:pt>
    <dgm:pt modelId="{F3F42172-BBBA-43B1-A9B6-56FEAE75E02F}">
      <dgm:prSet phldrT="[Text]" custT="1"/>
      <dgm:spPr>
        <a:xfrm>
          <a:off x="0" y="0"/>
          <a:ext cx="2425427" cy="1955056"/>
        </a:xfrm>
        <a:gradFill rotWithShape="0">
          <a:gsLst>
            <a:gs pos="0">
              <a:srgbClr val="C0504D">
                <a:shade val="50000"/>
                <a:hueOff val="0"/>
                <a:satOff val="0"/>
                <a:lumOff val="0"/>
                <a:alphaOff val="0"/>
                <a:tint val="50000"/>
                <a:satMod val="300000"/>
              </a:srgbClr>
            </a:gs>
            <a:gs pos="35000">
              <a:srgbClr val="C0504D">
                <a:shade val="50000"/>
                <a:hueOff val="0"/>
                <a:satOff val="0"/>
                <a:lumOff val="0"/>
                <a:alphaOff val="0"/>
                <a:tint val="37000"/>
                <a:satMod val="300000"/>
              </a:srgbClr>
            </a:gs>
            <a:gs pos="100000">
              <a:srgbClr val="C0504D">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Work-like</a:t>
          </a:r>
        </a:p>
        <a:p>
          <a:r>
            <a:rPr lang="en-GB" sz="1400">
              <a:solidFill>
                <a:sysClr val="windowText" lastClr="000000"/>
              </a:solidFill>
              <a:latin typeface="Calibri"/>
              <a:ea typeface="+mn-ea"/>
              <a:cs typeface="+mn-cs"/>
            </a:rPr>
            <a:t>abstract entity, with some context</a:t>
          </a:r>
          <a:endParaRPr lang="en-GB" sz="2200">
            <a:solidFill>
              <a:sysClr val="windowText" lastClr="000000"/>
            </a:solidFill>
            <a:latin typeface="Calibri"/>
            <a:ea typeface="+mn-ea"/>
            <a:cs typeface="+mn-cs"/>
          </a:endParaRPr>
        </a:p>
      </dgm:t>
    </dgm:pt>
    <dgm:pt modelId="{CF206FCD-1742-4D0A-88E6-505F86E64263}" type="parTrans" cxnId="{E5BC3F39-E782-462F-AFB4-454026AFCC8E}">
      <dgm:prSet/>
      <dgm:spPr/>
      <dgm:t>
        <a:bodyPr/>
        <a:lstStyle/>
        <a:p>
          <a:endParaRPr lang="en-GB"/>
        </a:p>
      </dgm:t>
    </dgm:pt>
    <dgm:pt modelId="{F3C5CD21-7A98-45EA-9287-D0E3334D3853}" type="sibTrans" cxnId="{E5BC3F39-E782-462F-AFB4-454026AFCC8E}">
      <dgm:prSet/>
      <dgm:spPr/>
      <dgm:t>
        <a:bodyPr/>
        <a:lstStyle/>
        <a:p>
          <a:endParaRPr lang="en-GB"/>
        </a:p>
      </dgm:t>
    </dgm:pt>
    <dgm:pt modelId="{84FBB1A7-262C-4586-84EB-D82A6FDBAF95}">
      <dgm:prSet phldrT="[Text]"/>
      <dgm:spPr>
        <a:xfrm rot="5400000">
          <a:off x="3893942" y="-1177180"/>
          <a:ext cx="1374842"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A0F76E69-90AB-4E06-BE47-70D9038DFFE5}" type="parTrans" cxnId="{0BAC7051-38DD-4043-9D37-CD3DF047D11A}">
      <dgm:prSet/>
      <dgm:spPr/>
      <dgm:t>
        <a:bodyPr/>
        <a:lstStyle/>
        <a:p>
          <a:endParaRPr lang="en-GB"/>
        </a:p>
      </dgm:t>
    </dgm:pt>
    <dgm:pt modelId="{9783DF46-2E4F-45B4-AEB7-772CA6EAB9E5}" type="sibTrans" cxnId="{0BAC7051-38DD-4043-9D37-CD3DF047D11A}">
      <dgm:prSet/>
      <dgm:spPr/>
      <dgm:t>
        <a:bodyPr/>
        <a:lstStyle/>
        <a:p>
          <a:endParaRPr lang="en-GB"/>
        </a:p>
      </dgm:t>
    </dgm:pt>
    <dgm:pt modelId="{E56FE076-5C5D-4E6D-AF02-AAA47682C6C9}">
      <dgm:prSet phldrT="[Text]"/>
      <dgm:spPr>
        <a:xfrm rot="5400000">
          <a:off x="3893942" y="-1177180"/>
          <a:ext cx="1374842"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Categories (fiction / non-fiction)</a:t>
          </a:r>
        </a:p>
      </dgm:t>
    </dgm:pt>
    <dgm:pt modelId="{3B46C7D0-9704-4CA4-B681-71CB477A2628}" type="parTrans" cxnId="{86EA119E-344C-403C-A327-40A68BFFCA86}">
      <dgm:prSet/>
      <dgm:spPr/>
      <dgm:t>
        <a:bodyPr/>
        <a:lstStyle/>
        <a:p>
          <a:endParaRPr lang="en-GB"/>
        </a:p>
      </dgm:t>
    </dgm:pt>
    <dgm:pt modelId="{B0886CF6-01C2-418B-821A-61FBA1D00BF2}" type="sibTrans" cxnId="{86EA119E-344C-403C-A327-40A68BFFCA86}">
      <dgm:prSet/>
      <dgm:spPr/>
      <dgm:t>
        <a:bodyPr/>
        <a:lstStyle/>
        <a:p>
          <a:endParaRPr lang="en-GB"/>
        </a:p>
      </dgm:t>
    </dgm:pt>
    <dgm:pt modelId="{9F02AE6A-5E02-4816-A938-A66B0F48C193}">
      <dgm:prSet phldrT="[Text]"/>
      <dgm:spPr>
        <a:xfrm rot="5400000">
          <a:off x="3709941" y="3313240"/>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Titles</a:t>
          </a:r>
        </a:p>
      </dgm:t>
    </dgm:pt>
    <dgm:pt modelId="{12F5DDFA-38ED-4394-B325-8C6D67B5177E}" type="parTrans" cxnId="{8644F757-6A10-495D-8AF2-4B3D16D6EA87}">
      <dgm:prSet/>
      <dgm:spPr/>
      <dgm:t>
        <a:bodyPr/>
        <a:lstStyle/>
        <a:p>
          <a:endParaRPr lang="en-GB"/>
        </a:p>
      </dgm:t>
    </dgm:pt>
    <dgm:pt modelId="{DE1FF287-C352-4C25-A5E5-B70B62220652}" type="sibTrans" cxnId="{8644F757-6A10-495D-8AF2-4B3D16D6EA87}">
      <dgm:prSet/>
      <dgm:spPr/>
      <dgm:t>
        <a:bodyPr/>
        <a:lstStyle/>
        <a:p>
          <a:endParaRPr lang="en-GB"/>
        </a:p>
      </dgm:t>
    </dgm:pt>
    <dgm:pt modelId="{2F39EED6-835B-4BCE-BA2A-B6BF2931D3DD}">
      <dgm:prSet phldrT="[Text]"/>
      <dgm:spPr>
        <a:xfrm rot="5400000">
          <a:off x="3709941" y="3313240"/>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creation, acquisition, accession, de-accession, loan, transport</a:t>
          </a:r>
        </a:p>
      </dgm:t>
    </dgm:pt>
    <dgm:pt modelId="{6332F46C-D3CE-4055-85B3-A418C2C936AE}" type="parTrans" cxnId="{2819FCA1-B332-40D9-94D0-9AFA03B3F29E}">
      <dgm:prSet/>
      <dgm:spPr/>
      <dgm:t>
        <a:bodyPr/>
        <a:lstStyle/>
        <a:p>
          <a:endParaRPr lang="en-GB"/>
        </a:p>
      </dgm:t>
    </dgm:pt>
    <dgm:pt modelId="{4DE1A637-29E0-4516-9EEE-89E6EDACDD0E}" type="sibTrans" cxnId="{2819FCA1-B332-40D9-94D0-9AFA03B3F29E}">
      <dgm:prSet/>
      <dgm:spPr/>
      <dgm:t>
        <a:bodyPr/>
        <a:lstStyle/>
        <a:p>
          <a:endParaRPr lang="en-GB"/>
        </a:p>
      </dgm:t>
    </dgm:pt>
    <dgm:pt modelId="{2F1366CE-4C1D-4608-B02B-82BDCBDAA43F}">
      <dgm:prSet phldrT="[Text]" custT="1"/>
      <dgm:spPr>
        <a:xfrm>
          <a:off x="0" y="4353919"/>
          <a:ext cx="2425427" cy="2178554"/>
        </a:xfrm>
        <a:gradFill rotWithShape="0">
          <a:gsLst>
            <a:gs pos="0">
              <a:srgbClr val="C0504D">
                <a:shade val="50000"/>
                <a:hueOff val="-27656"/>
                <a:satOff val="-5606"/>
                <a:lumOff val="30834"/>
                <a:alphaOff val="0"/>
                <a:tint val="50000"/>
                <a:satMod val="300000"/>
              </a:srgbClr>
            </a:gs>
            <a:gs pos="35000">
              <a:srgbClr val="C0504D">
                <a:shade val="50000"/>
                <a:hueOff val="-27656"/>
                <a:satOff val="-5606"/>
                <a:lumOff val="30834"/>
                <a:alphaOff val="0"/>
                <a:tint val="37000"/>
                <a:satMod val="300000"/>
              </a:srgbClr>
            </a:gs>
            <a:gs pos="100000">
              <a:srgbClr val="C0504D">
                <a:shade val="50000"/>
                <a:hueOff val="-27656"/>
                <a:satOff val="-5606"/>
                <a:lumOff val="3083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200">
              <a:solidFill>
                <a:sysClr val="windowText" lastClr="000000"/>
              </a:solidFill>
              <a:latin typeface="Calibri"/>
              <a:ea typeface="+mn-ea"/>
              <a:cs typeface="+mn-cs"/>
            </a:rPr>
            <a:t>Item-like</a:t>
          </a:r>
        </a:p>
        <a:p>
          <a:r>
            <a:rPr lang="en-GB" sz="1400">
              <a:solidFill>
                <a:sysClr val="windowText" lastClr="000000"/>
              </a:solidFill>
              <a:latin typeface="Calibri"/>
              <a:ea typeface="+mn-ea"/>
              <a:cs typeface="+mn-cs"/>
            </a:rPr>
            <a:t>physical or digital object, with some context</a:t>
          </a:r>
        </a:p>
      </dgm:t>
    </dgm:pt>
    <dgm:pt modelId="{16A7D343-525A-43C8-9050-25FA629D8816}" type="parTrans" cxnId="{EA0B0437-877D-4CED-A1A6-571529E34AC1}">
      <dgm:prSet/>
      <dgm:spPr/>
      <dgm:t>
        <a:bodyPr/>
        <a:lstStyle/>
        <a:p>
          <a:endParaRPr lang="en-GB"/>
        </a:p>
      </dgm:t>
    </dgm:pt>
    <dgm:pt modelId="{3D61371D-3B8F-4FBD-9BBC-EC6A3506ADE1}" type="sibTrans" cxnId="{EA0B0437-877D-4CED-A1A6-571529E34AC1}">
      <dgm:prSet/>
      <dgm:spPr/>
      <dgm:t>
        <a:bodyPr/>
        <a:lstStyle/>
        <a:p>
          <a:endParaRPr lang="en-GB"/>
        </a:p>
      </dgm:t>
    </dgm:pt>
    <dgm:pt modelId="{98CFC8DE-7B31-4890-A925-0ACBC3419932}">
      <dgm:prSet phldrT="[Text]"/>
      <dgm:spPr>
        <a:xfrm rot="5400000">
          <a:off x="3893942" y="-1177180"/>
          <a:ext cx="1374842"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(copyright / production)</a:t>
          </a:r>
        </a:p>
      </dgm:t>
    </dgm:pt>
    <dgm:pt modelId="{4C679F51-1667-4CCA-9978-18B90E9840B7}" type="parTrans" cxnId="{67A00C9F-1BC4-4782-B519-FE07ED0F4436}">
      <dgm:prSet/>
      <dgm:spPr/>
      <dgm:t>
        <a:bodyPr/>
        <a:lstStyle/>
        <a:p>
          <a:endParaRPr lang="en-GB"/>
        </a:p>
      </dgm:t>
    </dgm:pt>
    <dgm:pt modelId="{57EE1344-B7E4-4D43-84FC-718635C38758}" type="sibTrans" cxnId="{67A00C9F-1BC4-4782-B519-FE07ED0F4436}">
      <dgm:prSet/>
      <dgm:spPr/>
      <dgm:t>
        <a:bodyPr/>
        <a:lstStyle/>
        <a:p>
          <a:endParaRPr lang="en-GB"/>
        </a:p>
      </dgm:t>
    </dgm:pt>
    <dgm:pt modelId="{74696A53-1893-4DF3-90E1-6C14AFEBF2CF}">
      <dgm:prSet phldrT="[Text]"/>
      <dgm:spPr>
        <a:xfrm rot="5400000">
          <a:off x="3893942" y="-1177180"/>
          <a:ext cx="1374842"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Content: Synopsis, Genre, Subject</a:t>
          </a:r>
        </a:p>
      </dgm:t>
    </dgm:pt>
    <dgm:pt modelId="{25CA1BD2-5311-4491-BD5E-D9D3EF5E2766}" type="parTrans" cxnId="{3B3134D7-285E-45B5-A6D2-4B0A335AA67A}">
      <dgm:prSet/>
      <dgm:spPr/>
      <dgm:t>
        <a:bodyPr/>
        <a:lstStyle/>
        <a:p>
          <a:endParaRPr lang="en-GB"/>
        </a:p>
      </dgm:t>
    </dgm:pt>
    <dgm:pt modelId="{75021717-4E3B-4D39-BDD3-7202AF1E54DD}" type="sibTrans" cxnId="{3B3134D7-285E-45B5-A6D2-4B0A335AA67A}">
      <dgm:prSet/>
      <dgm:spPr/>
      <dgm:t>
        <a:bodyPr/>
        <a:lstStyle/>
        <a:p>
          <a:endParaRPr lang="en-GB"/>
        </a:p>
      </dgm:t>
    </dgm:pt>
    <dgm:pt modelId="{DB0E8F8D-EC66-43D0-9960-BB44E02E38AE}">
      <dgm:prSet phldrT="[Text]"/>
      <dgm:spPr>
        <a:xfrm rot="5400000">
          <a:off x="3893942" y="-1177180"/>
          <a:ext cx="1374842"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Agents: Cast, Credits, Rights holders</a:t>
          </a:r>
        </a:p>
      </dgm:t>
    </dgm:pt>
    <dgm:pt modelId="{36E251FE-C3D3-4849-A102-85A391767353}" type="parTrans" cxnId="{8D3B71E2-6AFE-471C-8ED7-7588DAE8519F}">
      <dgm:prSet/>
      <dgm:spPr/>
      <dgm:t>
        <a:bodyPr/>
        <a:lstStyle/>
        <a:p>
          <a:endParaRPr lang="en-GB"/>
        </a:p>
      </dgm:t>
    </dgm:pt>
    <dgm:pt modelId="{70B51BA1-809E-492E-8943-2A7F2CB8BC19}" type="sibTrans" cxnId="{8D3B71E2-6AFE-471C-8ED7-7588DAE8519F}">
      <dgm:prSet/>
      <dgm:spPr/>
      <dgm:t>
        <a:bodyPr/>
        <a:lstStyle/>
        <a:p>
          <a:endParaRPr lang="en-GB"/>
        </a:p>
      </dgm:t>
    </dgm:pt>
    <dgm:pt modelId="{C37BEC78-6114-4A60-A908-24383DA7A4C3}">
      <dgm:prSet phldrT="[Text]"/>
      <dgm:spPr>
        <a:xfrm rot="5400000">
          <a:off x="3709941" y="3313240"/>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Format specific: 16mm BW Pos, 35mm Lavender Separation, ProRes422 HQ, etc</a:t>
          </a:r>
        </a:p>
      </dgm:t>
    </dgm:pt>
    <dgm:pt modelId="{8B75423C-51CF-411A-83D4-E2A9AF6289D3}" type="parTrans" cxnId="{0F0FFA08-E215-43D4-AB2B-72E3E7CFEEF9}">
      <dgm:prSet/>
      <dgm:spPr/>
      <dgm:t>
        <a:bodyPr/>
        <a:lstStyle/>
        <a:p>
          <a:endParaRPr lang="en-GB"/>
        </a:p>
      </dgm:t>
    </dgm:pt>
    <dgm:pt modelId="{7C60A317-635C-47E7-BDAA-0BAE2BF76E42}" type="sibTrans" cxnId="{0F0FFA08-E215-43D4-AB2B-72E3E7CFEEF9}">
      <dgm:prSet/>
      <dgm:spPr/>
      <dgm:t>
        <a:bodyPr/>
        <a:lstStyle/>
        <a:p>
          <a:endParaRPr lang="en-GB"/>
        </a:p>
      </dgm:t>
    </dgm:pt>
    <dgm:pt modelId="{C74FC5EA-31A7-426A-87DA-DDB77D9F51CC}">
      <dgm:prSet phldrT="[Text]"/>
      <dgm:spPr>
        <a:xfrm rot="5400000">
          <a:off x="3709941" y="3313240"/>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Condition report: pristine, not for projection, heavy scratches, etc</a:t>
          </a:r>
        </a:p>
      </dgm:t>
    </dgm:pt>
    <dgm:pt modelId="{FAF7B9A8-C02B-4B42-BC89-5AF71654DEB1}" type="parTrans" cxnId="{423E7883-DECB-45BD-8C13-EC7BA637DFD6}">
      <dgm:prSet/>
      <dgm:spPr/>
      <dgm:t>
        <a:bodyPr/>
        <a:lstStyle/>
        <a:p>
          <a:endParaRPr lang="en-GB"/>
        </a:p>
      </dgm:t>
    </dgm:pt>
    <dgm:pt modelId="{DDEC63DB-ACCF-4595-8918-55F2B4EA149C}" type="sibTrans" cxnId="{423E7883-DECB-45BD-8C13-EC7BA637DFD6}">
      <dgm:prSet/>
      <dgm:spPr/>
      <dgm:t>
        <a:bodyPr/>
        <a:lstStyle/>
        <a:p>
          <a:endParaRPr lang="en-GB"/>
        </a:p>
      </dgm:t>
    </dgm:pt>
    <dgm:pt modelId="{0EF1F7AB-DD18-4212-A3BF-EBB0F77457CE}">
      <dgm:prSet phldrT="[Text]"/>
      <dgm:spPr>
        <a:xfrm rot="5400000">
          <a:off x="3709941" y="3313240"/>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Storage location: home location, current location</a:t>
          </a:r>
        </a:p>
      </dgm:t>
    </dgm:pt>
    <dgm:pt modelId="{330A2650-1A15-43F5-BCD6-8F583E8E8E2F}" type="parTrans" cxnId="{CF6DBFBF-DE9E-44D4-9991-0A7BC3A04DF7}">
      <dgm:prSet/>
      <dgm:spPr/>
      <dgm:t>
        <a:bodyPr/>
        <a:lstStyle/>
        <a:p>
          <a:endParaRPr lang="en-GB"/>
        </a:p>
      </dgm:t>
    </dgm:pt>
    <dgm:pt modelId="{33A8E011-A4D9-4A76-B9C4-A2F90D6D1F75}" type="sibTrans" cxnId="{CF6DBFBF-DE9E-44D4-9991-0A7BC3A04DF7}">
      <dgm:prSet/>
      <dgm:spPr/>
      <dgm:t>
        <a:bodyPr/>
        <a:lstStyle/>
        <a:p>
          <a:endParaRPr lang="en-GB"/>
        </a:p>
      </dgm:t>
    </dgm:pt>
    <dgm:pt modelId="{92942828-5DDC-4757-9521-945069840699}">
      <dgm:prSet phldrT="[Text]"/>
      <dgm:spPr>
        <a:xfrm rot="5400000">
          <a:off x="3709941" y="3313240"/>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Conservation recommendations: urgent transfer required, relocate to sub-zero, etc</a:t>
          </a:r>
        </a:p>
      </dgm:t>
    </dgm:pt>
    <dgm:pt modelId="{8D103235-AAE7-4DEE-A42B-4E77E0502C16}" type="parTrans" cxnId="{7F55C8F0-5713-48D9-A6BD-5554AE801AF3}">
      <dgm:prSet/>
      <dgm:spPr/>
      <dgm:t>
        <a:bodyPr/>
        <a:lstStyle/>
        <a:p>
          <a:endParaRPr lang="en-GB"/>
        </a:p>
      </dgm:t>
    </dgm:pt>
    <dgm:pt modelId="{DCCEA0C7-3088-499B-8E40-EEBCCD9630CE}" type="sibTrans" cxnId="{7F55C8F0-5713-48D9-A6BD-5554AE801AF3}">
      <dgm:prSet/>
      <dgm:spPr/>
      <dgm:t>
        <a:bodyPr/>
        <a:lstStyle/>
        <a:p>
          <a:endParaRPr lang="en-GB"/>
        </a:p>
      </dgm:t>
    </dgm:pt>
    <dgm:pt modelId="{48A6AD57-19C3-4347-9461-3B3424CA546F}">
      <dgm:prSet phldrT="[Text]"/>
      <dgm:spPr>
        <a:xfrm rot="5400000">
          <a:off x="3893942" y="-1177180"/>
          <a:ext cx="1374842"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Part - Whole conditions (serial / standalone / component part)</a:t>
          </a:r>
        </a:p>
      </dgm:t>
    </dgm:pt>
    <dgm:pt modelId="{3ED80E16-51DB-40E1-B217-7709C3BF66BC}" type="parTrans" cxnId="{323862E6-7187-4A24-AD21-32D6880E0D7F}">
      <dgm:prSet/>
      <dgm:spPr/>
      <dgm:t>
        <a:bodyPr/>
        <a:lstStyle/>
        <a:p>
          <a:endParaRPr lang="en-GB"/>
        </a:p>
      </dgm:t>
    </dgm:pt>
    <dgm:pt modelId="{6FCE9691-D6D5-4872-8106-290F9E49C4F6}" type="sibTrans" cxnId="{323862E6-7187-4A24-AD21-32D6880E0D7F}">
      <dgm:prSet/>
      <dgm:spPr/>
      <dgm:t>
        <a:bodyPr/>
        <a:lstStyle/>
        <a:p>
          <a:endParaRPr lang="en-GB"/>
        </a:p>
      </dgm:t>
    </dgm:pt>
    <dgm:pt modelId="{822ACB75-AE6E-4B84-99E6-813B1AF6D9B0}">
      <dgm:prSet phldrT="[Text]"/>
      <dgm:spPr>
        <a:xfrm rot="5400000">
          <a:off x="3709941" y="3313240"/>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Acquisition: source, meathod, funding context, conditions of access</a:t>
          </a:r>
        </a:p>
      </dgm:t>
    </dgm:pt>
    <dgm:pt modelId="{80F7BFCB-5552-494D-B623-525C28E27CBD}" type="parTrans" cxnId="{29F2E6F8-A2B4-4EFA-A1BF-CC3D3FD6F571}">
      <dgm:prSet/>
      <dgm:spPr/>
      <dgm:t>
        <a:bodyPr/>
        <a:lstStyle/>
        <a:p>
          <a:endParaRPr lang="en-GB"/>
        </a:p>
      </dgm:t>
    </dgm:pt>
    <dgm:pt modelId="{80341866-EBE2-4C96-9B5A-B8EA00AB7DFA}" type="sibTrans" cxnId="{29F2E6F8-A2B4-4EFA-A1BF-CC3D3FD6F571}">
      <dgm:prSet/>
      <dgm:spPr/>
      <dgm:t>
        <a:bodyPr/>
        <a:lstStyle/>
        <a:p>
          <a:endParaRPr lang="en-GB"/>
        </a:p>
      </dgm:t>
    </dgm:pt>
    <dgm:pt modelId="{EA94F7F7-E498-47B3-ACEE-76CC942AD80D}">
      <dgm:prSet phldrT="[Text]" custT="1"/>
      <dgm:spPr>
        <a:xfrm>
          <a:off x="0" y="2065210"/>
          <a:ext cx="2425427" cy="2178554"/>
        </a:xfrm>
        <a:gradFill rotWithShape="0">
          <a:gsLst>
            <a:gs pos="0">
              <a:srgbClr val="C0504D">
                <a:shade val="50000"/>
                <a:hueOff val="-27656"/>
                <a:satOff val="-5606"/>
                <a:lumOff val="30834"/>
                <a:alphaOff val="0"/>
                <a:tint val="50000"/>
                <a:satMod val="300000"/>
              </a:srgbClr>
            </a:gs>
            <a:gs pos="35000">
              <a:srgbClr val="C0504D">
                <a:shade val="50000"/>
                <a:hueOff val="-27656"/>
                <a:satOff val="-5606"/>
                <a:lumOff val="30834"/>
                <a:alphaOff val="0"/>
                <a:tint val="37000"/>
                <a:satMod val="300000"/>
              </a:srgbClr>
            </a:gs>
            <a:gs pos="100000">
              <a:srgbClr val="C0504D">
                <a:shade val="50000"/>
                <a:hueOff val="-27656"/>
                <a:satOff val="-5606"/>
                <a:lumOff val="3083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400">
              <a:solidFill>
                <a:sysClr val="window" lastClr="FFFFFF">
                  <a:lumMod val="50000"/>
                </a:sysClr>
              </a:solidFill>
              <a:latin typeface="Calibri"/>
              <a:ea typeface="+mn-ea"/>
              <a:cs typeface="+mn-cs"/>
            </a:rPr>
            <a:t>Crossover data </a:t>
          </a:r>
          <a:r>
            <a:rPr lang="en-GB" sz="1800">
              <a:solidFill>
                <a:sysClr val="window" lastClr="FFFFFF">
                  <a:lumMod val="50000"/>
                </a:sysClr>
              </a:solidFill>
              <a:latin typeface="Calibri"/>
              <a:ea typeface="+mn-ea"/>
              <a:cs typeface="+mn-cs"/>
            </a:rPr>
            <a:t>held in either level or both levels</a:t>
          </a:r>
        </a:p>
      </dgm:t>
    </dgm:pt>
    <dgm:pt modelId="{D2EDAE3A-DB54-4A2E-8A29-BAB1D36A301B}" type="parTrans" cxnId="{B85800F1-186C-494D-8316-2F0EE2C47326}">
      <dgm:prSet/>
      <dgm:spPr/>
      <dgm:t>
        <a:bodyPr/>
        <a:lstStyle/>
        <a:p>
          <a:endParaRPr lang="en-GB"/>
        </a:p>
      </dgm:t>
    </dgm:pt>
    <dgm:pt modelId="{E3B00F13-7444-4177-A261-9E6C7DBC30EB}" type="sibTrans" cxnId="{B85800F1-186C-494D-8316-2F0EE2C47326}">
      <dgm:prSet/>
      <dgm:spPr/>
      <dgm:t>
        <a:bodyPr/>
        <a:lstStyle/>
        <a:p>
          <a:endParaRPr lang="en-GB"/>
        </a:p>
      </dgm:t>
    </dgm:pt>
    <dgm:pt modelId="{8D5A2515-D786-4EEF-8FDB-81F34E1E7BCC}">
      <dgm:prSet/>
      <dgm:spPr>
        <a:xfrm rot="5400000">
          <a:off x="3709941" y="989001"/>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Dates: release, transmission, distribution, creation</a:t>
          </a:r>
          <a:endParaRPr lang="en-GB">
            <a:solidFill>
              <a:sysClr val="window" lastClr="FFFFFF">
                <a:lumMod val="50000"/>
              </a:sysClr>
            </a:solidFill>
            <a:latin typeface="Calibri"/>
            <a:ea typeface="+mn-ea"/>
            <a:cs typeface="+mn-cs"/>
          </a:endParaRPr>
        </a:p>
      </dgm:t>
    </dgm:pt>
    <dgm:pt modelId="{15F98162-953D-47A9-95E5-2E5767E62362}" type="parTrans" cxnId="{24A099F6-D6ED-41E1-BD55-F106EA9005CB}">
      <dgm:prSet/>
      <dgm:spPr/>
      <dgm:t>
        <a:bodyPr/>
        <a:lstStyle/>
        <a:p>
          <a:endParaRPr lang="en-GB"/>
        </a:p>
      </dgm:t>
    </dgm:pt>
    <dgm:pt modelId="{BA7C4C51-D0E4-4B64-80F6-22F6D393FAE3}" type="sibTrans" cxnId="{24A099F6-D6ED-41E1-BD55-F106EA9005CB}">
      <dgm:prSet/>
      <dgm:spPr/>
      <dgm:t>
        <a:bodyPr/>
        <a:lstStyle/>
        <a:p>
          <a:endParaRPr lang="en-GB"/>
        </a:p>
      </dgm:t>
    </dgm:pt>
    <dgm:pt modelId="{3B3B87AE-6007-4BE7-8399-75599B9376B1}">
      <dgm:prSet/>
      <dgm:spPr>
        <a:xfrm rot="5400000">
          <a:off x="3709941" y="989001"/>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Type: pre-release, theatrical, non-theatrical, transmission, home-viewing, internet, restoration, not-for-release, etc</a:t>
          </a:r>
        </a:p>
      </dgm:t>
    </dgm:pt>
    <dgm:pt modelId="{26AFED46-A84E-4F2C-9D19-27F2EC840822}" type="parTrans" cxnId="{A616C661-E175-4446-A43C-CCB4941DD47B}">
      <dgm:prSet/>
      <dgm:spPr/>
      <dgm:t>
        <a:bodyPr/>
        <a:lstStyle/>
        <a:p>
          <a:endParaRPr lang="en-GB"/>
        </a:p>
      </dgm:t>
    </dgm:pt>
    <dgm:pt modelId="{85ECDFFF-BBC8-4E79-99B5-8E8C70B877FE}" type="sibTrans" cxnId="{A616C661-E175-4446-A43C-CCB4941DD47B}">
      <dgm:prSet/>
      <dgm:spPr/>
      <dgm:t>
        <a:bodyPr/>
        <a:lstStyle/>
        <a:p>
          <a:endParaRPr lang="en-GB"/>
        </a:p>
      </dgm:t>
    </dgm:pt>
    <dgm:pt modelId="{923A7348-2FD9-44B2-AE82-31B4B21E24C0}">
      <dgm:prSet/>
      <dgm:spPr>
        <a:xfrm rot="5400000">
          <a:off x="3709941" y="989001"/>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Format general: 35mm film, Digital Cinema, Blu-ray, etc</a:t>
          </a:r>
        </a:p>
      </dgm:t>
    </dgm:pt>
    <dgm:pt modelId="{6F7986C7-122B-4A98-9621-B284697421E2}" type="parTrans" cxnId="{EF4BEE80-F1AE-470D-AF48-22F87594DA64}">
      <dgm:prSet/>
      <dgm:spPr/>
      <dgm:t>
        <a:bodyPr/>
        <a:lstStyle/>
        <a:p>
          <a:endParaRPr lang="en-GB"/>
        </a:p>
      </dgm:t>
    </dgm:pt>
    <dgm:pt modelId="{EDA866F8-55EC-4847-9B03-A1D852DC2D20}" type="sibTrans" cxnId="{EF4BEE80-F1AE-470D-AF48-22F87594DA64}">
      <dgm:prSet/>
      <dgm:spPr/>
      <dgm:t>
        <a:bodyPr/>
        <a:lstStyle/>
        <a:p>
          <a:endParaRPr lang="en-GB"/>
        </a:p>
      </dgm:t>
    </dgm:pt>
    <dgm:pt modelId="{813A35A0-B041-409E-A652-EF749F0B6452}">
      <dgm:prSet/>
      <dgm:spPr>
        <a:xfrm rot="5400000">
          <a:off x="3709941" y="989001"/>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Agents: Creator, Broadcaster, Distributor, Publisher</a:t>
          </a:r>
        </a:p>
      </dgm:t>
    </dgm:pt>
    <dgm:pt modelId="{2F0F18D8-C603-4D00-8D8C-DB5664573240}" type="parTrans" cxnId="{4788D350-A4F1-439F-88B7-CB4D62EC9AFE}">
      <dgm:prSet/>
      <dgm:spPr/>
      <dgm:t>
        <a:bodyPr/>
        <a:lstStyle/>
        <a:p>
          <a:endParaRPr lang="en-GB"/>
        </a:p>
      </dgm:t>
    </dgm:pt>
    <dgm:pt modelId="{4471217C-21DB-43AE-A862-03B40501B8E9}" type="sibTrans" cxnId="{4788D350-A4F1-439F-88B7-CB4D62EC9AFE}">
      <dgm:prSet/>
      <dgm:spPr/>
      <dgm:t>
        <a:bodyPr/>
        <a:lstStyle/>
        <a:p>
          <a:endParaRPr lang="en-GB"/>
        </a:p>
      </dgm:t>
    </dgm:pt>
    <dgm:pt modelId="{6ADF90EC-6F4A-473B-883A-665317AB0BC3}">
      <dgm:prSet/>
      <dgm:spPr>
        <a:xfrm rot="5400000">
          <a:off x="3709941" y="989001"/>
          <a:ext cx="1742843" cy="4311871"/>
        </a:xfr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libri"/>
              <a:ea typeface="+mn-ea"/>
              <a:cs typeface="+mn-cs"/>
            </a:rPr>
            <a:t>Rights context: platforms, territories, dates</a:t>
          </a:r>
        </a:p>
      </dgm:t>
    </dgm:pt>
    <dgm:pt modelId="{C9866E86-859D-40AB-A816-20303CF70990}" type="parTrans" cxnId="{247E2A1D-5175-4B34-BEE5-0EC3C6F7CB82}">
      <dgm:prSet/>
      <dgm:spPr/>
      <dgm:t>
        <a:bodyPr/>
        <a:lstStyle/>
        <a:p>
          <a:endParaRPr lang="en-GB"/>
        </a:p>
      </dgm:t>
    </dgm:pt>
    <dgm:pt modelId="{77CDE826-26DD-41DD-8296-E6847F495B1A}" type="sibTrans" cxnId="{247E2A1D-5175-4B34-BEE5-0EC3C6F7CB82}">
      <dgm:prSet/>
      <dgm:spPr/>
      <dgm:t>
        <a:bodyPr/>
        <a:lstStyle/>
        <a:p>
          <a:endParaRPr lang="en-GB"/>
        </a:p>
      </dgm:t>
    </dgm:pt>
    <dgm:pt modelId="{A05B657E-D6B0-46A9-99FE-811182B6B073}" type="pres">
      <dgm:prSet presAssocID="{D4D4D741-37F6-4F2C-80C5-8EB040B550D8}" presName="Name0" presStyleCnt="0">
        <dgm:presLayoutVars>
          <dgm:dir/>
          <dgm:animLvl val="lvl"/>
          <dgm:resizeHandles val="exact"/>
        </dgm:presLayoutVars>
      </dgm:prSet>
      <dgm:spPr/>
      <dgm:t>
        <a:bodyPr/>
        <a:lstStyle/>
        <a:p>
          <a:endParaRPr lang="en-GB"/>
        </a:p>
      </dgm:t>
    </dgm:pt>
    <dgm:pt modelId="{29641ADE-CF03-4774-A0B1-7178F5B9BF1C}" type="pres">
      <dgm:prSet presAssocID="{F3F42172-BBBA-43B1-A9B6-56FEAE75E02F}" presName="linNode" presStyleCnt="0"/>
      <dgm:spPr/>
      <dgm:t>
        <a:bodyPr/>
        <a:lstStyle/>
        <a:p>
          <a:endParaRPr lang="en-GB"/>
        </a:p>
      </dgm:t>
    </dgm:pt>
    <dgm:pt modelId="{354D09B5-F74D-483E-9C87-41F5206744A8}" type="pres">
      <dgm:prSet presAssocID="{F3F42172-BBBA-43B1-A9B6-56FEAE75E02F}" presName="parentText" presStyleLbl="node1" presStyleIdx="0" presStyleCnt="3" custScaleY="89741" custLinFactNeighborX="-13462" custLinFactNeighborY="-153">
        <dgm:presLayoutVars>
          <dgm:chMax val="1"/>
          <dgm:bulletEnabled val="1"/>
        </dgm:presLayoutVars>
      </dgm:prSet>
      <dgm:spPr>
        <a:prstGeom prst="roundRect">
          <a:avLst/>
        </a:prstGeom>
      </dgm:spPr>
      <dgm:t>
        <a:bodyPr/>
        <a:lstStyle/>
        <a:p>
          <a:endParaRPr lang="en-GB"/>
        </a:p>
      </dgm:t>
    </dgm:pt>
    <dgm:pt modelId="{7666E924-29FA-4BAD-88CE-B761B4AE5F3F}" type="pres">
      <dgm:prSet presAssocID="{F3F42172-BBBA-43B1-A9B6-56FEAE75E02F}" presName="descendantText" presStyleLbl="alignAccFollowNode1" presStyleIdx="0" presStyleCnt="3" custScaleY="78885">
        <dgm:presLayoutVars>
          <dgm:bulletEnabled val="1"/>
        </dgm:presLayoutVars>
      </dgm:prSet>
      <dgm:spPr>
        <a:prstGeom prst="round2SameRect">
          <a:avLst/>
        </a:prstGeom>
      </dgm:spPr>
      <dgm:t>
        <a:bodyPr/>
        <a:lstStyle/>
        <a:p>
          <a:endParaRPr lang="en-GB"/>
        </a:p>
      </dgm:t>
    </dgm:pt>
    <dgm:pt modelId="{4A6BA992-6CC0-4757-A403-25089554CD88}" type="pres">
      <dgm:prSet presAssocID="{F3C5CD21-7A98-45EA-9287-D0E3334D3853}" presName="sp" presStyleCnt="0"/>
      <dgm:spPr/>
      <dgm:t>
        <a:bodyPr/>
        <a:lstStyle/>
        <a:p>
          <a:endParaRPr lang="en-GB"/>
        </a:p>
      </dgm:t>
    </dgm:pt>
    <dgm:pt modelId="{8A4C21EF-E012-4854-B89D-3C7346593726}" type="pres">
      <dgm:prSet presAssocID="{EA94F7F7-E498-47B3-ACEE-76CC942AD80D}" presName="linNode" presStyleCnt="0"/>
      <dgm:spPr/>
    </dgm:pt>
    <dgm:pt modelId="{B612CA7D-3CC5-41CC-8888-CDFF34680951}" type="pres">
      <dgm:prSet presAssocID="{EA94F7F7-E498-47B3-ACEE-76CC942AD80D}" presName="parentText" presStyleLbl="node1" presStyleIdx="1" presStyleCnt="3" custLinFactNeighborX="-1844">
        <dgm:presLayoutVars>
          <dgm:chMax val="1"/>
          <dgm:bulletEnabled val="1"/>
        </dgm:presLayoutVars>
      </dgm:prSet>
      <dgm:spPr>
        <a:prstGeom prst="roundRect">
          <a:avLst/>
        </a:prstGeom>
      </dgm:spPr>
      <dgm:t>
        <a:bodyPr/>
        <a:lstStyle/>
        <a:p>
          <a:endParaRPr lang="en-GB"/>
        </a:p>
      </dgm:t>
    </dgm:pt>
    <dgm:pt modelId="{EDA2178A-735F-4D5A-BE66-5AC670E0D35B}" type="pres">
      <dgm:prSet presAssocID="{EA94F7F7-E498-47B3-ACEE-76CC942AD80D}" presName="descendantText" presStyleLbl="alignAccFollowNode1" presStyleIdx="1" presStyleCnt="3" custLinFactNeighborY="-548">
        <dgm:presLayoutVars>
          <dgm:bulletEnabled val="1"/>
        </dgm:presLayoutVars>
      </dgm:prSet>
      <dgm:spPr>
        <a:prstGeom prst="round2SameRect">
          <a:avLst/>
        </a:prstGeom>
      </dgm:spPr>
      <dgm:t>
        <a:bodyPr/>
        <a:lstStyle/>
        <a:p>
          <a:endParaRPr lang="en-GB"/>
        </a:p>
      </dgm:t>
    </dgm:pt>
    <dgm:pt modelId="{3CB60508-0971-43C2-B81D-2F6E5BA3B9B3}" type="pres">
      <dgm:prSet presAssocID="{E3B00F13-7444-4177-A261-9E6C7DBC30EB}" presName="sp" presStyleCnt="0"/>
      <dgm:spPr/>
    </dgm:pt>
    <dgm:pt modelId="{C9BC4E7E-8F15-4B3C-89D1-F09737874F88}" type="pres">
      <dgm:prSet presAssocID="{2F1366CE-4C1D-4608-B02B-82BDCBDAA43F}" presName="linNode" presStyleCnt="0"/>
      <dgm:spPr/>
      <dgm:t>
        <a:bodyPr/>
        <a:lstStyle/>
        <a:p>
          <a:endParaRPr lang="en-GB"/>
        </a:p>
      </dgm:t>
    </dgm:pt>
    <dgm:pt modelId="{65D53E28-DF00-44F1-9F66-D51A5BED7E01}" type="pres">
      <dgm:prSet presAssocID="{2F1366CE-4C1D-4608-B02B-82BDCBDAA43F}" presName="parentText" presStyleLbl="node1" presStyleIdx="2" presStyleCnt="3" custLinFactNeighborY="456">
        <dgm:presLayoutVars>
          <dgm:chMax val="1"/>
          <dgm:bulletEnabled val="1"/>
        </dgm:presLayoutVars>
      </dgm:prSet>
      <dgm:spPr>
        <a:prstGeom prst="roundRect">
          <a:avLst/>
        </a:prstGeom>
      </dgm:spPr>
      <dgm:t>
        <a:bodyPr/>
        <a:lstStyle/>
        <a:p>
          <a:endParaRPr lang="en-GB"/>
        </a:p>
      </dgm:t>
    </dgm:pt>
    <dgm:pt modelId="{A3A67ACB-6131-4CD7-8699-0E0A331BE42C}" type="pres">
      <dgm:prSet presAssocID="{2F1366CE-4C1D-4608-B02B-82BDCBDAA43F}" presName="descendantText" presStyleLbl="alignAccFollowNode1" presStyleIdx="2" presStyleCnt="3" custLinFactNeighborY="1561">
        <dgm:presLayoutVars>
          <dgm:bulletEnabled val="1"/>
        </dgm:presLayoutVars>
      </dgm:prSet>
      <dgm:spPr>
        <a:prstGeom prst="round2SameRect">
          <a:avLst/>
        </a:prstGeom>
      </dgm:spPr>
      <dgm:t>
        <a:bodyPr/>
        <a:lstStyle/>
        <a:p>
          <a:endParaRPr lang="en-GB"/>
        </a:p>
      </dgm:t>
    </dgm:pt>
  </dgm:ptLst>
  <dgm:cxnLst>
    <dgm:cxn modelId="{4788D350-A4F1-439F-88B7-CB4D62EC9AFE}" srcId="{EA94F7F7-E498-47B3-ACEE-76CC942AD80D}" destId="{813A35A0-B041-409E-A652-EF749F0B6452}" srcOrd="3" destOrd="0" parTransId="{2F0F18D8-C603-4D00-8D8C-DB5664573240}" sibTransId="{4471217C-21DB-43AE-A862-03B40501B8E9}"/>
    <dgm:cxn modelId="{DF5327E2-FF24-8C48-9199-442BBE6DF390}" type="presOf" srcId="{8D5A2515-D786-4EEF-8FDB-81F34E1E7BCC}" destId="{EDA2178A-735F-4D5A-BE66-5AC670E0D35B}" srcOrd="0" destOrd="0" presId="urn:microsoft.com/office/officeart/2005/8/layout/vList5"/>
    <dgm:cxn modelId="{1A5B257F-9EE1-D047-88FA-AA4382B961F2}" type="presOf" srcId="{822ACB75-AE6E-4B84-99E6-813B1AF6D9B0}" destId="{A3A67ACB-6131-4CD7-8699-0E0A331BE42C}" srcOrd="0" destOrd="2" presId="urn:microsoft.com/office/officeart/2005/8/layout/vList5"/>
    <dgm:cxn modelId="{EF4BEE80-F1AE-470D-AF48-22F87594DA64}" srcId="{EA94F7F7-E498-47B3-ACEE-76CC942AD80D}" destId="{923A7348-2FD9-44B2-AE82-31B4B21E24C0}" srcOrd="2" destOrd="0" parTransId="{6F7986C7-122B-4A98-9621-B284697421E2}" sibTransId="{EDA866F8-55EC-4847-9B03-A1D852DC2D20}"/>
    <dgm:cxn modelId="{24A099F6-D6ED-41E1-BD55-F106EA9005CB}" srcId="{EA94F7F7-E498-47B3-ACEE-76CC942AD80D}" destId="{8D5A2515-D786-4EEF-8FDB-81F34E1E7BCC}" srcOrd="0" destOrd="0" parTransId="{15F98162-953D-47A9-95E5-2E5767E62362}" sibTransId="{BA7C4C51-D0E4-4B64-80F6-22F6D393FAE3}"/>
    <dgm:cxn modelId="{29F2E6F8-A2B4-4EFA-A1BF-CC3D3FD6F571}" srcId="{2F1366CE-4C1D-4608-B02B-82BDCBDAA43F}" destId="{822ACB75-AE6E-4B84-99E6-813B1AF6D9B0}" srcOrd="2" destOrd="0" parTransId="{80F7BFCB-5552-494D-B623-525C28E27CBD}" sibTransId="{80341866-EBE2-4C96-9B5A-B8EA00AB7DFA}"/>
    <dgm:cxn modelId="{028331BF-E879-8E48-BB7D-913141CBBCF5}" type="presOf" srcId="{92942828-5DDC-4757-9521-945069840699}" destId="{A3A67ACB-6131-4CD7-8699-0E0A331BE42C}" srcOrd="0" destOrd="6" presId="urn:microsoft.com/office/officeart/2005/8/layout/vList5"/>
    <dgm:cxn modelId="{266E5D8B-2902-DA45-8BA3-223E902627C9}" type="presOf" srcId="{813A35A0-B041-409E-A652-EF749F0B6452}" destId="{EDA2178A-735F-4D5A-BE66-5AC670E0D35B}" srcOrd="0" destOrd="3" presId="urn:microsoft.com/office/officeart/2005/8/layout/vList5"/>
    <dgm:cxn modelId="{BC22C28F-5F9A-9F43-95E5-34124521056D}" type="presOf" srcId="{2F39EED6-835B-4BCE-BA2A-B6BF2931D3DD}" destId="{A3A67ACB-6131-4CD7-8699-0E0A331BE42C}" srcOrd="0" destOrd="1" presId="urn:microsoft.com/office/officeart/2005/8/layout/vList5"/>
    <dgm:cxn modelId="{10445BE4-9536-3B4F-8C31-D6C87D77FDDB}" type="presOf" srcId="{98CFC8DE-7B31-4890-A925-0ACBC3419932}" destId="{7666E924-29FA-4BAD-88CE-B761B4AE5F3F}" srcOrd="0" destOrd="1" presId="urn:microsoft.com/office/officeart/2005/8/layout/vList5"/>
    <dgm:cxn modelId="{4CE2DA40-D124-9F4B-83A0-C0BB40D248E5}" type="presOf" srcId="{923A7348-2FD9-44B2-AE82-31B4B21E24C0}" destId="{EDA2178A-735F-4D5A-BE66-5AC670E0D35B}" srcOrd="0" destOrd="2" presId="urn:microsoft.com/office/officeart/2005/8/layout/vList5"/>
    <dgm:cxn modelId="{247E2A1D-5175-4B34-BEE5-0EC3C6F7CB82}" srcId="{EA94F7F7-E498-47B3-ACEE-76CC942AD80D}" destId="{6ADF90EC-6F4A-473B-883A-665317AB0BC3}" srcOrd="4" destOrd="0" parTransId="{C9866E86-859D-40AB-A816-20303CF70990}" sibTransId="{77CDE826-26DD-41DD-8296-E6847F495B1A}"/>
    <dgm:cxn modelId="{86EA119E-344C-403C-A327-40A68BFFCA86}" srcId="{F3F42172-BBBA-43B1-A9B6-56FEAE75E02F}" destId="{E56FE076-5C5D-4E6D-AF02-AAA47682C6C9}" srcOrd="2" destOrd="0" parTransId="{3B46C7D0-9704-4CA4-B681-71CB477A2628}" sibTransId="{B0886CF6-01C2-418B-821A-61FBA1D00BF2}"/>
    <dgm:cxn modelId="{2819FCA1-B332-40D9-94D0-9AFA03B3F29E}" srcId="{2F1366CE-4C1D-4608-B02B-82BDCBDAA43F}" destId="{2F39EED6-835B-4BCE-BA2A-B6BF2931D3DD}" srcOrd="1" destOrd="0" parTransId="{6332F46C-D3CE-4055-85B3-A418C2C936AE}" sibTransId="{4DE1A637-29E0-4516-9EEE-89E6EDACDD0E}"/>
    <dgm:cxn modelId="{A616C661-E175-4446-A43C-CCB4941DD47B}" srcId="{EA94F7F7-E498-47B3-ACEE-76CC942AD80D}" destId="{3B3B87AE-6007-4BE7-8399-75599B9376B1}" srcOrd="1" destOrd="0" parTransId="{26AFED46-A84E-4F2C-9D19-27F2EC840822}" sibTransId="{85ECDFFF-BBC8-4E79-99B5-8E8C70B877FE}"/>
    <dgm:cxn modelId="{423E7883-DECB-45BD-8C13-EC7BA637DFD6}" srcId="{2F1366CE-4C1D-4608-B02B-82BDCBDAA43F}" destId="{C74FC5EA-31A7-426A-87DA-DDB77D9F51CC}" srcOrd="4" destOrd="0" parTransId="{FAF7B9A8-C02B-4B42-BC89-5AF71654DEB1}" sibTransId="{DDEC63DB-ACCF-4595-8918-55F2B4EA149C}"/>
    <dgm:cxn modelId="{09647042-777D-F94C-94B1-7D3668F4122A}" type="presOf" srcId="{E56FE076-5C5D-4E6D-AF02-AAA47682C6C9}" destId="{7666E924-29FA-4BAD-88CE-B761B4AE5F3F}" srcOrd="0" destOrd="2" presId="urn:microsoft.com/office/officeart/2005/8/layout/vList5"/>
    <dgm:cxn modelId="{ABA155D5-B60F-7A43-A584-1090676E870A}" type="presOf" srcId="{0EF1F7AB-DD18-4212-A3BF-EBB0F77457CE}" destId="{A3A67ACB-6131-4CD7-8699-0E0A331BE42C}" srcOrd="0" destOrd="5" presId="urn:microsoft.com/office/officeart/2005/8/layout/vList5"/>
    <dgm:cxn modelId="{CA9990CD-EC0F-4445-984C-F1C710AE9E03}" type="presOf" srcId="{48A6AD57-19C3-4347-9461-3B3424CA546F}" destId="{7666E924-29FA-4BAD-88CE-B761B4AE5F3F}" srcOrd="0" destOrd="3" presId="urn:microsoft.com/office/officeart/2005/8/layout/vList5"/>
    <dgm:cxn modelId="{323862E6-7187-4A24-AD21-32D6880E0D7F}" srcId="{F3F42172-BBBA-43B1-A9B6-56FEAE75E02F}" destId="{48A6AD57-19C3-4347-9461-3B3424CA546F}" srcOrd="3" destOrd="0" parTransId="{3ED80E16-51DB-40E1-B217-7709C3BF66BC}" sibTransId="{6FCE9691-D6D5-4872-8106-290F9E49C4F6}"/>
    <dgm:cxn modelId="{3B3134D7-285E-45B5-A6D2-4B0A335AA67A}" srcId="{F3F42172-BBBA-43B1-A9B6-56FEAE75E02F}" destId="{74696A53-1893-4DF3-90E1-6C14AFEBF2CF}" srcOrd="4" destOrd="0" parTransId="{25CA1BD2-5311-4491-BD5E-D9D3EF5E2766}" sibTransId="{75021717-4E3B-4D39-BDD3-7202AF1E54DD}"/>
    <dgm:cxn modelId="{0F0FFA08-E215-43D4-AB2B-72E3E7CFEEF9}" srcId="{2F1366CE-4C1D-4608-B02B-82BDCBDAA43F}" destId="{C37BEC78-6114-4A60-A908-24383DA7A4C3}" srcOrd="3" destOrd="0" parTransId="{8B75423C-51CF-411A-83D4-E2A9AF6289D3}" sibTransId="{7C60A317-635C-47E7-BDAA-0BAE2BF76E42}"/>
    <dgm:cxn modelId="{7F55C8F0-5713-48D9-A6BD-5554AE801AF3}" srcId="{2F1366CE-4C1D-4608-B02B-82BDCBDAA43F}" destId="{92942828-5DDC-4757-9521-945069840699}" srcOrd="6" destOrd="0" parTransId="{8D103235-AAE7-4DEE-A42B-4E77E0502C16}" sibTransId="{DCCEA0C7-3088-499B-8E40-EEBCCD9630CE}"/>
    <dgm:cxn modelId="{0F6EAEE3-1354-9849-B67F-734CC837FB7B}" type="presOf" srcId="{3B3B87AE-6007-4BE7-8399-75599B9376B1}" destId="{EDA2178A-735F-4D5A-BE66-5AC670E0D35B}" srcOrd="0" destOrd="1" presId="urn:microsoft.com/office/officeart/2005/8/layout/vList5"/>
    <dgm:cxn modelId="{BCD06C83-60F7-0443-A13C-FA74A9E1FFC3}" type="presOf" srcId="{74696A53-1893-4DF3-90E1-6C14AFEBF2CF}" destId="{7666E924-29FA-4BAD-88CE-B761B4AE5F3F}" srcOrd="0" destOrd="4" presId="urn:microsoft.com/office/officeart/2005/8/layout/vList5"/>
    <dgm:cxn modelId="{8BEEA437-BA47-5D4A-ACB6-E43C938A9CE6}" type="presOf" srcId="{84FBB1A7-262C-4586-84EB-D82A6FDBAF95}" destId="{7666E924-29FA-4BAD-88CE-B761B4AE5F3F}" srcOrd="0" destOrd="0" presId="urn:microsoft.com/office/officeart/2005/8/layout/vList5"/>
    <dgm:cxn modelId="{85185F68-6224-2B4A-A9C4-0E9C3C61B868}" type="presOf" srcId="{2F1366CE-4C1D-4608-B02B-82BDCBDAA43F}" destId="{65D53E28-DF00-44F1-9F66-D51A5BED7E01}" srcOrd="0" destOrd="0" presId="urn:microsoft.com/office/officeart/2005/8/layout/vList5"/>
    <dgm:cxn modelId="{38FEE6C7-F49A-BD4E-8E44-4C99E012691B}" type="presOf" srcId="{DB0E8F8D-EC66-43D0-9960-BB44E02E38AE}" destId="{7666E924-29FA-4BAD-88CE-B761B4AE5F3F}" srcOrd="0" destOrd="5" presId="urn:microsoft.com/office/officeart/2005/8/layout/vList5"/>
    <dgm:cxn modelId="{67A00C9F-1BC4-4782-B519-FE07ED0F4436}" srcId="{F3F42172-BBBA-43B1-A9B6-56FEAE75E02F}" destId="{98CFC8DE-7B31-4890-A925-0ACBC3419932}" srcOrd="1" destOrd="0" parTransId="{4C679F51-1667-4CCA-9978-18B90E9840B7}" sibTransId="{57EE1344-B7E4-4D43-84FC-718635C38758}"/>
    <dgm:cxn modelId="{27C9D983-4E5F-A24D-B30B-68FE39656F9F}" type="presOf" srcId="{6ADF90EC-6F4A-473B-883A-665317AB0BC3}" destId="{EDA2178A-735F-4D5A-BE66-5AC670E0D35B}" srcOrd="0" destOrd="4" presId="urn:microsoft.com/office/officeart/2005/8/layout/vList5"/>
    <dgm:cxn modelId="{3ABF1DCE-A2B6-4243-A6F8-1243DD80D87F}" type="presOf" srcId="{C74FC5EA-31A7-426A-87DA-DDB77D9F51CC}" destId="{A3A67ACB-6131-4CD7-8699-0E0A331BE42C}" srcOrd="0" destOrd="4" presId="urn:microsoft.com/office/officeart/2005/8/layout/vList5"/>
    <dgm:cxn modelId="{EA0B0437-877D-4CED-A1A6-571529E34AC1}" srcId="{D4D4D741-37F6-4F2C-80C5-8EB040B550D8}" destId="{2F1366CE-4C1D-4608-B02B-82BDCBDAA43F}" srcOrd="2" destOrd="0" parTransId="{16A7D343-525A-43C8-9050-25FA629D8816}" sibTransId="{3D61371D-3B8F-4FBD-9BBC-EC6A3506ADE1}"/>
    <dgm:cxn modelId="{90FC35A6-5AB6-9C47-ADBC-E71D2B003619}" type="presOf" srcId="{C37BEC78-6114-4A60-A908-24383DA7A4C3}" destId="{A3A67ACB-6131-4CD7-8699-0E0A331BE42C}" srcOrd="0" destOrd="3" presId="urn:microsoft.com/office/officeart/2005/8/layout/vList5"/>
    <dgm:cxn modelId="{F8909BA3-1786-2240-B4D5-9D1E73694208}" type="presOf" srcId="{EA94F7F7-E498-47B3-ACEE-76CC942AD80D}" destId="{B612CA7D-3CC5-41CC-8888-CDFF34680951}" srcOrd="0" destOrd="0" presId="urn:microsoft.com/office/officeart/2005/8/layout/vList5"/>
    <dgm:cxn modelId="{8644F757-6A10-495D-8AF2-4B3D16D6EA87}" srcId="{2F1366CE-4C1D-4608-B02B-82BDCBDAA43F}" destId="{9F02AE6A-5E02-4816-A938-A66B0F48C193}" srcOrd="0" destOrd="0" parTransId="{12F5DDFA-38ED-4394-B325-8C6D67B5177E}" sibTransId="{DE1FF287-C352-4C25-A5E5-B70B62220652}"/>
    <dgm:cxn modelId="{E5BC3F39-E782-462F-AFB4-454026AFCC8E}" srcId="{D4D4D741-37F6-4F2C-80C5-8EB040B550D8}" destId="{F3F42172-BBBA-43B1-A9B6-56FEAE75E02F}" srcOrd="0" destOrd="0" parTransId="{CF206FCD-1742-4D0A-88E6-505F86E64263}" sibTransId="{F3C5CD21-7A98-45EA-9287-D0E3334D3853}"/>
    <dgm:cxn modelId="{F276DBEA-F503-3C43-A2DA-7E8B9A430699}" type="presOf" srcId="{D4D4D741-37F6-4F2C-80C5-8EB040B550D8}" destId="{A05B657E-D6B0-46A9-99FE-811182B6B073}" srcOrd="0" destOrd="0" presId="urn:microsoft.com/office/officeart/2005/8/layout/vList5"/>
    <dgm:cxn modelId="{CF6DBFBF-DE9E-44D4-9991-0A7BC3A04DF7}" srcId="{2F1366CE-4C1D-4608-B02B-82BDCBDAA43F}" destId="{0EF1F7AB-DD18-4212-A3BF-EBB0F77457CE}" srcOrd="5" destOrd="0" parTransId="{330A2650-1A15-43F5-BCD6-8F583E8E8E2F}" sibTransId="{33A8E011-A4D9-4A76-B9C4-A2F90D6D1F75}"/>
    <dgm:cxn modelId="{8D3B71E2-6AFE-471C-8ED7-7588DAE8519F}" srcId="{F3F42172-BBBA-43B1-A9B6-56FEAE75E02F}" destId="{DB0E8F8D-EC66-43D0-9960-BB44E02E38AE}" srcOrd="5" destOrd="0" parTransId="{36E251FE-C3D3-4849-A102-85A391767353}" sibTransId="{70B51BA1-809E-492E-8943-2A7F2CB8BC19}"/>
    <dgm:cxn modelId="{E72081B7-C978-C146-8134-E9427E7C816E}" type="presOf" srcId="{9F02AE6A-5E02-4816-A938-A66B0F48C193}" destId="{A3A67ACB-6131-4CD7-8699-0E0A331BE42C}" srcOrd="0" destOrd="0" presId="urn:microsoft.com/office/officeart/2005/8/layout/vList5"/>
    <dgm:cxn modelId="{9C873A52-0C31-9042-804C-A11D060B0F58}" type="presOf" srcId="{F3F42172-BBBA-43B1-A9B6-56FEAE75E02F}" destId="{354D09B5-F74D-483E-9C87-41F5206744A8}" srcOrd="0" destOrd="0" presId="urn:microsoft.com/office/officeart/2005/8/layout/vList5"/>
    <dgm:cxn modelId="{B85800F1-186C-494D-8316-2F0EE2C47326}" srcId="{D4D4D741-37F6-4F2C-80C5-8EB040B550D8}" destId="{EA94F7F7-E498-47B3-ACEE-76CC942AD80D}" srcOrd="1" destOrd="0" parTransId="{D2EDAE3A-DB54-4A2E-8A29-BAB1D36A301B}" sibTransId="{E3B00F13-7444-4177-A261-9E6C7DBC30EB}"/>
    <dgm:cxn modelId="{0BAC7051-38DD-4043-9D37-CD3DF047D11A}" srcId="{F3F42172-BBBA-43B1-A9B6-56FEAE75E02F}" destId="{84FBB1A7-262C-4586-84EB-D82A6FDBAF95}" srcOrd="0" destOrd="0" parTransId="{A0F76E69-90AB-4E06-BE47-70D9038DFFE5}" sibTransId="{9783DF46-2E4F-45B4-AEB7-772CA6EAB9E5}"/>
    <dgm:cxn modelId="{6EA3BCA8-5DFC-2140-832F-D719E97E9D80}" type="presParOf" srcId="{A05B657E-D6B0-46A9-99FE-811182B6B073}" destId="{29641ADE-CF03-4774-A0B1-7178F5B9BF1C}" srcOrd="0" destOrd="0" presId="urn:microsoft.com/office/officeart/2005/8/layout/vList5"/>
    <dgm:cxn modelId="{79BDBFFC-E005-A847-ADFD-0FC9D0D2F3CF}" type="presParOf" srcId="{29641ADE-CF03-4774-A0B1-7178F5B9BF1C}" destId="{354D09B5-F74D-483E-9C87-41F5206744A8}" srcOrd="0" destOrd="0" presId="urn:microsoft.com/office/officeart/2005/8/layout/vList5"/>
    <dgm:cxn modelId="{D5AB9C68-0629-2F41-9B7D-EBFA6907BB0B}" type="presParOf" srcId="{29641ADE-CF03-4774-A0B1-7178F5B9BF1C}" destId="{7666E924-29FA-4BAD-88CE-B761B4AE5F3F}" srcOrd="1" destOrd="0" presId="urn:microsoft.com/office/officeart/2005/8/layout/vList5"/>
    <dgm:cxn modelId="{F9BCA140-1EBB-3346-BFF1-9AAE697506EE}" type="presParOf" srcId="{A05B657E-D6B0-46A9-99FE-811182B6B073}" destId="{4A6BA992-6CC0-4757-A403-25089554CD88}" srcOrd="1" destOrd="0" presId="urn:microsoft.com/office/officeart/2005/8/layout/vList5"/>
    <dgm:cxn modelId="{4CC80CDE-1A8C-C24B-BBD2-DFB260CE9C63}" type="presParOf" srcId="{A05B657E-D6B0-46A9-99FE-811182B6B073}" destId="{8A4C21EF-E012-4854-B89D-3C7346593726}" srcOrd="2" destOrd="0" presId="urn:microsoft.com/office/officeart/2005/8/layout/vList5"/>
    <dgm:cxn modelId="{C058F9EB-376D-2248-B989-5857816DC522}" type="presParOf" srcId="{8A4C21EF-E012-4854-B89D-3C7346593726}" destId="{B612CA7D-3CC5-41CC-8888-CDFF34680951}" srcOrd="0" destOrd="0" presId="urn:microsoft.com/office/officeart/2005/8/layout/vList5"/>
    <dgm:cxn modelId="{CFA5E5A2-C0DC-FB40-BAFC-8BCDA74B1E72}" type="presParOf" srcId="{8A4C21EF-E012-4854-B89D-3C7346593726}" destId="{EDA2178A-735F-4D5A-BE66-5AC670E0D35B}" srcOrd="1" destOrd="0" presId="urn:microsoft.com/office/officeart/2005/8/layout/vList5"/>
    <dgm:cxn modelId="{56B1A33D-AFA3-DB41-BA8C-571C42B5E42A}" type="presParOf" srcId="{A05B657E-D6B0-46A9-99FE-811182B6B073}" destId="{3CB60508-0971-43C2-B81D-2F6E5BA3B9B3}" srcOrd="3" destOrd="0" presId="urn:microsoft.com/office/officeart/2005/8/layout/vList5"/>
    <dgm:cxn modelId="{7D6C4551-D557-7048-B478-BE78B7FB7CE8}" type="presParOf" srcId="{A05B657E-D6B0-46A9-99FE-811182B6B073}" destId="{C9BC4E7E-8F15-4B3C-89D1-F09737874F88}" srcOrd="4" destOrd="0" presId="urn:microsoft.com/office/officeart/2005/8/layout/vList5"/>
    <dgm:cxn modelId="{CC166977-44B4-3E4F-9F24-8DB40C584907}" type="presParOf" srcId="{C9BC4E7E-8F15-4B3C-89D1-F09737874F88}" destId="{65D53E28-DF00-44F1-9F66-D51A5BED7E01}" srcOrd="0" destOrd="0" presId="urn:microsoft.com/office/officeart/2005/8/layout/vList5"/>
    <dgm:cxn modelId="{4A1EFF32-9B90-A342-857F-5006D5011EC2}" type="presParOf" srcId="{C9BC4E7E-8F15-4B3C-89D1-F09737874F88}" destId="{A3A67ACB-6131-4CD7-8699-0E0A331BE42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6E924-29FA-4BAD-88CE-B761B4AE5F3F}">
      <dsp:nvSpPr>
        <dsp:cNvPr id="0" name=""/>
        <dsp:cNvSpPr/>
      </dsp:nvSpPr>
      <dsp:spPr>
        <a:xfrm rot="5400000">
          <a:off x="3752361" y="-1330415"/>
          <a:ext cx="915023" cy="3962234"/>
        </a:xfrm>
        <a:prstGeom prst="round2SameRect">
          <a:avLst/>
        </a:prstGeo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Titles</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Dates (copyright / production)</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Categories (fiction / non-fiction)</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Part - Whole conditions (serial / standalone / component part)</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Content: Synopsis, Genre, Subject</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Agents: Cast, Credits, Rights holders</a:t>
          </a:r>
        </a:p>
      </dsp:txBody>
      <dsp:txXfrm rot="5400000">
        <a:off x="3752361" y="-1330415"/>
        <a:ext cx="915023" cy="3962234"/>
      </dsp:txXfrm>
    </dsp:sp>
    <dsp:sp modelId="{354D09B5-F74D-483E-9C87-41F5206744A8}">
      <dsp:nvSpPr>
        <dsp:cNvPr id="0" name=""/>
        <dsp:cNvSpPr/>
      </dsp:nvSpPr>
      <dsp:spPr>
        <a:xfrm>
          <a:off x="0" y="109"/>
          <a:ext cx="2228756" cy="1301184"/>
        </a:xfrm>
        <a:prstGeom prst="roundRect">
          <a:avLst/>
        </a:prstGeom>
        <a:gradFill rotWithShape="0">
          <a:gsLst>
            <a:gs pos="0">
              <a:srgbClr val="9BBB59">
                <a:shade val="50000"/>
                <a:hueOff val="0"/>
                <a:satOff val="0"/>
                <a:lumOff val="0"/>
                <a:alphaOff val="0"/>
                <a:tint val="50000"/>
                <a:satMod val="300000"/>
              </a:srgbClr>
            </a:gs>
            <a:gs pos="35000">
              <a:srgbClr val="9BBB59">
                <a:shade val="50000"/>
                <a:hueOff val="0"/>
                <a:satOff val="0"/>
                <a:lumOff val="0"/>
                <a:alphaOff val="0"/>
                <a:tint val="37000"/>
                <a:satMod val="300000"/>
              </a:srgbClr>
            </a:gs>
            <a:gs pos="100000">
              <a:srgbClr val="9BBB59">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Work</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abstract entity</a:t>
          </a:r>
          <a:endParaRPr lang="en-GB" sz="2200" kern="1200">
            <a:solidFill>
              <a:sysClr val="windowText" lastClr="000000"/>
            </a:solidFill>
            <a:latin typeface="Calibri"/>
            <a:ea typeface="+mn-ea"/>
            <a:cs typeface="+mn-cs"/>
          </a:endParaRPr>
        </a:p>
      </dsp:txBody>
      <dsp:txXfrm>
        <a:off x="0" y="109"/>
        <a:ext cx="2228756" cy="1301184"/>
      </dsp:txXfrm>
    </dsp:sp>
    <dsp:sp modelId="{1C47F026-2421-416B-82CA-7DA5E75CB91B}">
      <dsp:nvSpPr>
        <dsp:cNvPr id="0" name=""/>
        <dsp:cNvSpPr/>
      </dsp:nvSpPr>
      <dsp:spPr>
        <a:xfrm rot="5400000">
          <a:off x="4140369" y="681763"/>
          <a:ext cx="1092808" cy="2944124"/>
        </a:xfrm>
        <a:prstGeom prst="round2SameRect">
          <a:avLst/>
        </a:prstGeo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Titles</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Dates (copyright / production)</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Categories (fiction / non-fiction)</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Part - Whole conditions (serial / standalone / component part)</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Content: Synopsis, Genre, Subject</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Agents: Cast, Credits, Rights holders</a:t>
          </a:r>
        </a:p>
      </dsp:txBody>
      <dsp:txXfrm rot="5400000">
        <a:off x="4140369" y="681763"/>
        <a:ext cx="1092808" cy="2944124"/>
      </dsp:txXfrm>
    </dsp:sp>
    <dsp:sp modelId="{551D169A-D5F7-4317-9E71-CCCFCB9E89F0}">
      <dsp:nvSpPr>
        <dsp:cNvPr id="0" name=""/>
        <dsp:cNvSpPr/>
      </dsp:nvSpPr>
      <dsp:spPr>
        <a:xfrm>
          <a:off x="991788" y="1373791"/>
          <a:ext cx="2224405" cy="1496505"/>
        </a:xfrm>
        <a:prstGeom prst="roundRect">
          <a:avLst/>
        </a:prstGeom>
        <a:gradFill rotWithShape="0">
          <a:gsLst>
            <a:gs pos="0">
              <a:srgbClr val="9BBB59">
                <a:shade val="50000"/>
                <a:hueOff val="133778"/>
                <a:satOff val="-2135"/>
                <a:lumOff val="20553"/>
                <a:alphaOff val="0"/>
                <a:tint val="50000"/>
                <a:satMod val="300000"/>
              </a:srgbClr>
            </a:gs>
            <a:gs pos="35000">
              <a:srgbClr val="9BBB59">
                <a:shade val="50000"/>
                <a:hueOff val="133778"/>
                <a:satOff val="-2135"/>
                <a:lumOff val="20553"/>
                <a:alphaOff val="0"/>
                <a:tint val="37000"/>
                <a:satMod val="300000"/>
              </a:srgbClr>
            </a:gs>
            <a:gs pos="100000">
              <a:srgbClr val="9BBB59">
                <a:shade val="50000"/>
                <a:hueOff val="133778"/>
                <a:satOff val="-2135"/>
                <a:lumOff val="2055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Variant</a:t>
          </a:r>
          <a:r>
            <a:rPr lang="en-GB" sz="3000" kern="1200">
              <a:solidFill>
                <a:sysClr val="windowText" lastClr="000000"/>
              </a:solidFill>
              <a:latin typeface="Calibri"/>
              <a:ea typeface="+mn-ea"/>
              <a:cs typeface="+mn-cs"/>
            </a:rPr>
            <a:t> </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abstract entity</a:t>
          </a:r>
        </a:p>
        <a:p>
          <a:pPr lvl="0" algn="ctr" defTabSz="977900">
            <a:lnSpc>
              <a:spcPct val="90000"/>
            </a:lnSpc>
            <a:spcBef>
              <a:spcPct val="0"/>
            </a:spcBef>
            <a:spcAft>
              <a:spcPct val="35000"/>
            </a:spcAft>
          </a:pPr>
          <a:r>
            <a:rPr lang="en-GB" sz="1400" kern="1200">
              <a:solidFill>
                <a:srgbClr val="1F497D">
                  <a:lumMod val="40000"/>
                  <a:lumOff val="60000"/>
                </a:srgbClr>
              </a:solidFill>
              <a:latin typeface="Calibri"/>
              <a:ea typeface="+mn-ea"/>
              <a:cs typeface="+mn-cs"/>
            </a:rPr>
            <a:t>optional</a:t>
          </a:r>
        </a:p>
      </dsp:txBody>
      <dsp:txXfrm>
        <a:off x="991788" y="1373791"/>
        <a:ext cx="2224405" cy="1496505"/>
      </dsp:txXfrm>
    </dsp:sp>
    <dsp:sp modelId="{84D8E9E9-D34E-476B-994D-58C26428EBED}">
      <dsp:nvSpPr>
        <dsp:cNvPr id="0" name=""/>
        <dsp:cNvSpPr/>
      </dsp:nvSpPr>
      <dsp:spPr>
        <a:xfrm rot="5400000">
          <a:off x="3629900" y="1680285"/>
          <a:ext cx="1159946" cy="3962234"/>
        </a:xfrm>
        <a:prstGeom prst="round2SameRect">
          <a:avLst/>
        </a:prstGeo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Titles</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Dates: release, transmission, distribution, creation</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Type: pre-release, theatrical, non-theatrical, transmission, home-viewing, internet, restoration, not-for-release, etc</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Format general: 35mm film, Digital Cinema, Blu-ray, etc</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Agents: Creator, Broadcaster, Distributor, Publisher</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Rights context: platforms, territories, dates</a:t>
          </a:r>
        </a:p>
        <a:p>
          <a:pPr marL="57150" lvl="1" indent="-57150" algn="l" defTabSz="355600">
            <a:lnSpc>
              <a:spcPct val="90000"/>
            </a:lnSpc>
            <a:spcBef>
              <a:spcPct val="0"/>
            </a:spcBef>
            <a:spcAft>
              <a:spcPct val="15000"/>
            </a:spcAft>
            <a:buChar char="••"/>
          </a:pPr>
          <a:endParaRPr lang="en-GB" sz="800" kern="1200">
            <a:solidFill>
              <a:sysClr val="windowText" lastClr="000000">
                <a:hueOff val="0"/>
                <a:satOff val="0"/>
                <a:lumOff val="0"/>
                <a:alphaOff val="0"/>
              </a:sysClr>
            </a:solidFill>
            <a:latin typeface="Calibri"/>
            <a:ea typeface="+mn-ea"/>
            <a:cs typeface="+mn-cs"/>
          </a:endParaRPr>
        </a:p>
      </dsp:txBody>
      <dsp:txXfrm rot="5400000">
        <a:off x="3629900" y="1680285"/>
        <a:ext cx="1159946" cy="3962234"/>
      </dsp:txXfrm>
    </dsp:sp>
    <dsp:sp modelId="{FBDBEEA6-54A5-416A-8572-E15D1C074602}">
      <dsp:nvSpPr>
        <dsp:cNvPr id="0" name=""/>
        <dsp:cNvSpPr/>
      </dsp:nvSpPr>
      <dsp:spPr>
        <a:xfrm>
          <a:off x="0" y="2936079"/>
          <a:ext cx="2228756" cy="1449933"/>
        </a:xfrm>
        <a:prstGeom prst="roundRect">
          <a:avLst/>
        </a:prstGeom>
        <a:gradFill rotWithShape="0">
          <a:gsLst>
            <a:gs pos="0">
              <a:srgbClr val="9BBB59">
                <a:shade val="50000"/>
                <a:hueOff val="267555"/>
                <a:satOff val="-4269"/>
                <a:lumOff val="41107"/>
                <a:alphaOff val="0"/>
                <a:tint val="50000"/>
                <a:satMod val="300000"/>
              </a:srgbClr>
            </a:gs>
            <a:gs pos="35000">
              <a:srgbClr val="9BBB59">
                <a:shade val="50000"/>
                <a:hueOff val="267555"/>
                <a:satOff val="-4269"/>
                <a:lumOff val="41107"/>
                <a:alphaOff val="0"/>
                <a:tint val="37000"/>
                <a:satMod val="300000"/>
              </a:srgbClr>
            </a:gs>
            <a:gs pos="100000">
              <a:srgbClr val="9BBB59">
                <a:shade val="50000"/>
                <a:hueOff val="267555"/>
                <a:satOff val="-4269"/>
                <a:lumOff val="4110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Manifestation</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realisation, release, exhibition or distribution entity </a:t>
          </a:r>
        </a:p>
      </dsp:txBody>
      <dsp:txXfrm>
        <a:off x="0" y="2936079"/>
        <a:ext cx="2228756" cy="1449933"/>
      </dsp:txXfrm>
    </dsp:sp>
    <dsp:sp modelId="{A3A67ACB-6131-4CD7-8699-0E0A331BE42C}">
      <dsp:nvSpPr>
        <dsp:cNvPr id="0" name=""/>
        <dsp:cNvSpPr/>
      </dsp:nvSpPr>
      <dsp:spPr>
        <a:xfrm rot="5400000">
          <a:off x="3629900" y="3227179"/>
          <a:ext cx="1159946" cy="3962234"/>
        </a:xfrm>
        <a:prstGeom prst="round2SameRect">
          <a:avLst/>
        </a:prstGeom>
        <a:solidFill>
          <a:srgbClr val="9BBB59">
            <a:alpha val="90000"/>
            <a:tint val="55000"/>
            <a:hueOff val="0"/>
            <a:satOff val="0"/>
            <a:lumOff val="0"/>
            <a:alphaOff val="0"/>
          </a:srgbClr>
        </a:solidFill>
        <a:ln w="9525" cap="flat" cmpd="sng" algn="ctr">
          <a:solidFill>
            <a:srgbClr val="9BBB59">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Titles</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Dates: creation, acquisition, accession, de-accession, loan, transport</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Acquisition: source, meathod, funding context, conditions of access</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Format specific: 16mm BW Pos, 35mm Lavender Separation, ProRes422 HQ, etc</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Condition report: pristine, not for projection, heavy scratches, etc</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Storage location: home location, current location</a:t>
          </a:r>
        </a:p>
        <a:p>
          <a:pPr marL="57150" lvl="1" indent="-57150" algn="l" defTabSz="355600">
            <a:lnSpc>
              <a:spcPct val="90000"/>
            </a:lnSpc>
            <a:spcBef>
              <a:spcPct val="0"/>
            </a:spcBef>
            <a:spcAft>
              <a:spcPct val="15000"/>
            </a:spcAft>
            <a:buChar char="••"/>
          </a:pPr>
          <a:r>
            <a:rPr lang="en-GB" sz="800" kern="1200">
              <a:solidFill>
                <a:sysClr val="windowText" lastClr="000000">
                  <a:hueOff val="0"/>
                  <a:satOff val="0"/>
                  <a:lumOff val="0"/>
                  <a:alphaOff val="0"/>
                </a:sysClr>
              </a:solidFill>
              <a:latin typeface="Calibri"/>
              <a:ea typeface="+mn-ea"/>
              <a:cs typeface="+mn-cs"/>
            </a:rPr>
            <a:t>Conservation recommendations: urgent transfer required, relocate to sub-zero, etc</a:t>
          </a:r>
        </a:p>
      </dsp:txBody>
      <dsp:txXfrm rot="5400000">
        <a:off x="3629900" y="3227179"/>
        <a:ext cx="1159946" cy="3962234"/>
      </dsp:txXfrm>
    </dsp:sp>
    <dsp:sp modelId="{65D53E28-DF00-44F1-9F66-D51A5BED7E01}">
      <dsp:nvSpPr>
        <dsp:cNvPr id="0" name=""/>
        <dsp:cNvSpPr/>
      </dsp:nvSpPr>
      <dsp:spPr>
        <a:xfrm>
          <a:off x="0" y="4465332"/>
          <a:ext cx="2228756" cy="1449933"/>
        </a:xfrm>
        <a:prstGeom prst="roundRect">
          <a:avLst/>
        </a:prstGeom>
        <a:gradFill rotWithShape="0">
          <a:gsLst>
            <a:gs pos="0">
              <a:srgbClr val="9BBB59">
                <a:shade val="50000"/>
                <a:hueOff val="133778"/>
                <a:satOff val="-2135"/>
                <a:lumOff val="20553"/>
                <a:alphaOff val="0"/>
                <a:tint val="50000"/>
                <a:satMod val="300000"/>
              </a:srgbClr>
            </a:gs>
            <a:gs pos="35000">
              <a:srgbClr val="9BBB59">
                <a:shade val="50000"/>
                <a:hueOff val="133778"/>
                <a:satOff val="-2135"/>
                <a:lumOff val="20553"/>
                <a:alphaOff val="0"/>
                <a:tint val="37000"/>
                <a:satMod val="300000"/>
              </a:srgbClr>
            </a:gs>
            <a:gs pos="100000">
              <a:srgbClr val="9BBB59">
                <a:shade val="50000"/>
                <a:hueOff val="133778"/>
                <a:satOff val="-2135"/>
                <a:lumOff val="2055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Item</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physical or digital object</a:t>
          </a:r>
        </a:p>
      </dsp:txBody>
      <dsp:txXfrm>
        <a:off x="0" y="4465332"/>
        <a:ext cx="2228756" cy="14499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6E924-29FA-4BAD-88CE-B761B4AE5F3F}">
      <dsp:nvSpPr>
        <dsp:cNvPr id="0" name=""/>
        <dsp:cNvSpPr/>
      </dsp:nvSpPr>
      <dsp:spPr>
        <a:xfrm rot="5400000">
          <a:off x="3840406" y="-1191103"/>
          <a:ext cx="1292769" cy="4222862"/>
        </a:xfrm>
        <a:prstGeom prst="round2SameRect">
          <a:avLst/>
        </a:prstGeo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Titles</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Dates (copyright / production)</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Categories (fiction / non-fiction)</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Part - Whole conditions (serial / standalone / component part)</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Content: Synopsis, Genre, Subject</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Agents: Cast, Credits, Rights holders</a:t>
          </a:r>
        </a:p>
      </dsp:txBody>
      <dsp:txXfrm rot="5400000">
        <a:off x="3840406" y="-1191103"/>
        <a:ext cx="1292769" cy="4222862"/>
      </dsp:txXfrm>
    </dsp:sp>
    <dsp:sp modelId="{354D09B5-F74D-483E-9C87-41F5206744A8}">
      <dsp:nvSpPr>
        <dsp:cNvPr id="0" name=""/>
        <dsp:cNvSpPr/>
      </dsp:nvSpPr>
      <dsp:spPr>
        <a:xfrm>
          <a:off x="0" y="1153"/>
          <a:ext cx="2375359" cy="1838347"/>
        </a:xfrm>
        <a:prstGeom prst="roundRect">
          <a:avLst/>
        </a:prstGeom>
        <a:gradFill rotWithShape="0">
          <a:gsLst>
            <a:gs pos="80825">
              <a:srgbClr val="DEEDF4"/>
            </a:gs>
            <a:gs pos="0">
              <a:srgbClr val="4BACC6">
                <a:shade val="50000"/>
                <a:hueOff val="0"/>
                <a:satOff val="0"/>
                <a:lumOff val="0"/>
                <a:alphaOff val="0"/>
                <a:tint val="50000"/>
                <a:satMod val="300000"/>
              </a:srgbClr>
            </a:gs>
            <a:gs pos="35000">
              <a:srgbClr val="4BACC6">
                <a:shade val="50000"/>
                <a:hueOff val="0"/>
                <a:satOff val="0"/>
                <a:lumOff val="0"/>
                <a:alphaOff val="0"/>
                <a:tint val="37000"/>
                <a:satMod val="300000"/>
              </a:srgbClr>
            </a:gs>
            <a:gs pos="100000">
              <a:srgbClr val="4BACC6">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Work</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abstract entity</a:t>
          </a:r>
          <a:endParaRPr lang="en-GB" sz="2200" kern="1200">
            <a:solidFill>
              <a:sysClr val="windowText" lastClr="000000"/>
            </a:solidFill>
            <a:latin typeface="Calibri"/>
            <a:ea typeface="+mn-ea"/>
            <a:cs typeface="+mn-cs"/>
          </a:endParaRPr>
        </a:p>
      </dsp:txBody>
      <dsp:txXfrm>
        <a:off x="0" y="1153"/>
        <a:ext cx="2375359" cy="1838347"/>
      </dsp:txXfrm>
    </dsp:sp>
    <dsp:sp modelId="{84D8E9E9-D34E-476B-994D-58C26428EBED}">
      <dsp:nvSpPr>
        <dsp:cNvPr id="0" name=""/>
        <dsp:cNvSpPr/>
      </dsp:nvSpPr>
      <dsp:spPr>
        <a:xfrm rot="5400000">
          <a:off x="3667389" y="845766"/>
          <a:ext cx="1638803" cy="4222862"/>
        </a:xfrm>
        <a:prstGeom prst="round2SameRect">
          <a:avLst/>
        </a:prstGeo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Titles</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Dates: release, transmission, distribution, creation</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Type: pre-release, theatrical, non-theatrical, transmission, home-viewing, internet, restoration, not-for-release,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Format general: 35mm film, Digital Cinema, Blu-ray,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Agents: Creator, Broadcaster, Distributor, Publisher</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Rights context: platforms, territories, dates</a:t>
          </a:r>
        </a:p>
        <a:p>
          <a:pPr marL="57150" lvl="1" indent="-57150" algn="l" defTabSz="444500">
            <a:lnSpc>
              <a:spcPct val="90000"/>
            </a:lnSpc>
            <a:spcBef>
              <a:spcPct val="0"/>
            </a:spcBef>
            <a:spcAft>
              <a:spcPct val="15000"/>
            </a:spcAft>
            <a:buChar char="••"/>
          </a:pPr>
          <a:endParaRPr lang="en-GB" sz="1000" kern="1200">
            <a:solidFill>
              <a:sysClr val="windowText" lastClr="000000">
                <a:hueOff val="0"/>
                <a:satOff val="0"/>
                <a:lumOff val="0"/>
                <a:alphaOff val="0"/>
              </a:sysClr>
            </a:solidFill>
            <a:latin typeface="Calibri"/>
            <a:ea typeface="+mn-ea"/>
            <a:cs typeface="+mn-cs"/>
          </a:endParaRPr>
        </a:p>
      </dsp:txBody>
      <dsp:txXfrm rot="5400000">
        <a:off x="3667389" y="845766"/>
        <a:ext cx="1638803" cy="4222862"/>
      </dsp:txXfrm>
    </dsp:sp>
    <dsp:sp modelId="{FBDBEEA6-54A5-416A-8572-E15D1C074602}">
      <dsp:nvSpPr>
        <dsp:cNvPr id="0" name=""/>
        <dsp:cNvSpPr/>
      </dsp:nvSpPr>
      <dsp:spPr>
        <a:xfrm>
          <a:off x="0" y="1932441"/>
          <a:ext cx="2375359" cy="2048503"/>
        </a:xfrm>
        <a:prstGeom prst="roundRect">
          <a:avLst/>
        </a:prstGeom>
        <a:gradFill rotWithShape="0">
          <a:gsLst>
            <a:gs pos="0">
              <a:srgbClr val="4BACC6">
                <a:shade val="50000"/>
                <a:hueOff val="168648"/>
                <a:satOff val="-3730"/>
                <a:lumOff val="27991"/>
                <a:alphaOff val="0"/>
                <a:tint val="50000"/>
                <a:satMod val="300000"/>
              </a:srgbClr>
            </a:gs>
            <a:gs pos="35000">
              <a:srgbClr val="4BACC6">
                <a:shade val="50000"/>
                <a:hueOff val="168648"/>
                <a:satOff val="-3730"/>
                <a:lumOff val="27991"/>
                <a:alphaOff val="0"/>
                <a:tint val="37000"/>
                <a:satMod val="300000"/>
              </a:srgbClr>
            </a:gs>
            <a:gs pos="100000">
              <a:srgbClr val="4BACC6">
                <a:shade val="50000"/>
                <a:hueOff val="168648"/>
                <a:satOff val="-3730"/>
                <a:lumOff val="2799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Manifestation</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realisation, release, exhibition or distribution entity </a:t>
          </a:r>
        </a:p>
      </dsp:txBody>
      <dsp:txXfrm>
        <a:off x="0" y="1932441"/>
        <a:ext cx="2375359" cy="2048503"/>
      </dsp:txXfrm>
    </dsp:sp>
    <dsp:sp modelId="{A3A67ACB-6131-4CD7-8699-0E0A331BE42C}">
      <dsp:nvSpPr>
        <dsp:cNvPr id="0" name=""/>
        <dsp:cNvSpPr/>
      </dsp:nvSpPr>
      <dsp:spPr>
        <a:xfrm rot="5400000">
          <a:off x="3667389" y="3031257"/>
          <a:ext cx="1638803" cy="4222862"/>
        </a:xfrm>
        <a:prstGeom prst="round2SameRect">
          <a:avLst/>
        </a:prstGeom>
        <a:solidFill>
          <a:srgbClr val="4BACC6">
            <a:alpha val="90000"/>
            <a:tint val="55000"/>
            <a:hueOff val="0"/>
            <a:satOff val="0"/>
            <a:lumOff val="0"/>
            <a:alphaOff val="0"/>
          </a:srgbClr>
        </a:solidFill>
        <a:ln w="9525" cap="flat" cmpd="sng" algn="ctr">
          <a:solidFill>
            <a:srgbClr val="4BACC6">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Titles</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Dates: creation, acquisition, accession, de-accession, loan, transport</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Acquisition: source, meathod, funding context, conditions of access</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Format specific: 16mm BW Pos, 35mm Lavender Separation, ProRes422 HQ,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Condition report: pristine, not for projection, heavy scratches,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Storage location: home location, current location</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Conservation recommendations: urgent transfer required, relocate to sub-zero, etc</a:t>
          </a:r>
        </a:p>
      </dsp:txBody>
      <dsp:txXfrm rot="5400000">
        <a:off x="3667389" y="3031257"/>
        <a:ext cx="1638803" cy="4222862"/>
      </dsp:txXfrm>
    </dsp:sp>
    <dsp:sp modelId="{65D53E28-DF00-44F1-9F66-D51A5BED7E01}">
      <dsp:nvSpPr>
        <dsp:cNvPr id="0" name=""/>
        <dsp:cNvSpPr/>
      </dsp:nvSpPr>
      <dsp:spPr>
        <a:xfrm>
          <a:off x="0" y="4094008"/>
          <a:ext cx="2375359" cy="2048503"/>
        </a:xfrm>
        <a:prstGeom prst="roundRect">
          <a:avLst/>
        </a:prstGeom>
        <a:gradFill rotWithShape="0">
          <a:gsLst>
            <a:gs pos="0">
              <a:srgbClr val="4BACC6">
                <a:shade val="50000"/>
                <a:hueOff val="168648"/>
                <a:satOff val="-3730"/>
                <a:lumOff val="27991"/>
                <a:alphaOff val="0"/>
                <a:tint val="50000"/>
                <a:satMod val="300000"/>
              </a:srgbClr>
            </a:gs>
            <a:gs pos="35000">
              <a:srgbClr val="4BACC6">
                <a:shade val="50000"/>
                <a:hueOff val="168648"/>
                <a:satOff val="-3730"/>
                <a:lumOff val="27991"/>
                <a:alphaOff val="0"/>
                <a:tint val="37000"/>
                <a:satMod val="300000"/>
              </a:srgbClr>
            </a:gs>
            <a:gs pos="100000">
              <a:srgbClr val="4BACC6">
                <a:shade val="50000"/>
                <a:hueOff val="168648"/>
                <a:satOff val="-3730"/>
                <a:lumOff val="2799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Item</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physical or digital object</a:t>
          </a:r>
        </a:p>
      </dsp:txBody>
      <dsp:txXfrm>
        <a:off x="0" y="4094008"/>
        <a:ext cx="2375359" cy="20485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6E924-29FA-4BAD-88CE-B761B4AE5F3F}">
      <dsp:nvSpPr>
        <dsp:cNvPr id="0" name=""/>
        <dsp:cNvSpPr/>
      </dsp:nvSpPr>
      <dsp:spPr>
        <a:xfrm rot="5400000">
          <a:off x="3384440" y="-995433"/>
          <a:ext cx="1253111" cy="3775055"/>
        </a:xfrm>
        <a:prstGeom prst="round2SameRect">
          <a:avLst/>
        </a:prstGeo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Titles</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Dates (copyright / production)</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Categories (fiction / non-fiction)</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Part - Whole conditions (serial / standalone / component part)</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Content: Synopsis, Genre, Subject</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Agents: Cast, Credits, Rights holders</a:t>
          </a:r>
        </a:p>
      </dsp:txBody>
      <dsp:txXfrm rot="5400000">
        <a:off x="3384440" y="-995433"/>
        <a:ext cx="1253111" cy="3775055"/>
      </dsp:txXfrm>
    </dsp:sp>
    <dsp:sp modelId="{354D09B5-F74D-483E-9C87-41F5206744A8}">
      <dsp:nvSpPr>
        <dsp:cNvPr id="0" name=""/>
        <dsp:cNvSpPr/>
      </dsp:nvSpPr>
      <dsp:spPr>
        <a:xfrm>
          <a:off x="0" y="0"/>
          <a:ext cx="2123468" cy="1781952"/>
        </a:xfrm>
        <a:prstGeom prst="roundRect">
          <a:avLst/>
        </a:prstGeom>
        <a:gradFill rotWithShape="0">
          <a:gsLst>
            <a:gs pos="0">
              <a:srgbClr val="C0504D">
                <a:shade val="50000"/>
                <a:hueOff val="0"/>
                <a:satOff val="0"/>
                <a:lumOff val="0"/>
                <a:alphaOff val="0"/>
                <a:tint val="50000"/>
                <a:satMod val="300000"/>
              </a:srgbClr>
            </a:gs>
            <a:gs pos="35000">
              <a:srgbClr val="C0504D">
                <a:shade val="50000"/>
                <a:hueOff val="0"/>
                <a:satOff val="0"/>
                <a:lumOff val="0"/>
                <a:alphaOff val="0"/>
                <a:tint val="37000"/>
                <a:satMod val="300000"/>
              </a:srgbClr>
            </a:gs>
            <a:gs pos="100000">
              <a:srgbClr val="C0504D">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Work-like</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abstract entity, with some context</a:t>
          </a:r>
          <a:endParaRPr lang="en-GB" sz="2200" kern="1200">
            <a:solidFill>
              <a:sysClr val="windowText" lastClr="000000"/>
            </a:solidFill>
            <a:latin typeface="Calibri"/>
            <a:ea typeface="+mn-ea"/>
            <a:cs typeface="+mn-cs"/>
          </a:endParaRPr>
        </a:p>
      </dsp:txBody>
      <dsp:txXfrm>
        <a:off x="0" y="0"/>
        <a:ext cx="2123468" cy="1781952"/>
      </dsp:txXfrm>
    </dsp:sp>
    <dsp:sp modelId="{EDA2178A-735F-4D5A-BE66-5AC670E0D35B}">
      <dsp:nvSpPr>
        <dsp:cNvPr id="0" name=""/>
        <dsp:cNvSpPr/>
      </dsp:nvSpPr>
      <dsp:spPr>
        <a:xfrm rot="5400000">
          <a:off x="3216731" y="978951"/>
          <a:ext cx="1588529" cy="3775055"/>
        </a:xfrm>
        <a:prstGeom prst="round2SameRect">
          <a:avLst/>
        </a:prstGeo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Dates: release, transmission, distribution, creation</a:t>
          </a:r>
          <a:endParaRPr lang="en-GB" sz="1000" kern="1200">
            <a:solidFill>
              <a:sysClr val="window" lastClr="FFFFFF">
                <a:lumMod val="50000"/>
              </a:sysClr>
            </a:solidFill>
            <a:latin typeface="Calibri"/>
            <a:ea typeface="+mn-ea"/>
            <a:cs typeface="+mn-cs"/>
          </a:endParaRP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Type: pre-release, theatrical, non-theatrical, transmission, home-viewing, internet, restoration, not-for-release,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Format general: 35mm film, Digital Cinema, Blu-ray,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Agents: Creator, Broadcaster, Distributor, Publisher</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Rights context: platforms, territories, dates</a:t>
          </a:r>
        </a:p>
      </dsp:txBody>
      <dsp:txXfrm rot="5400000">
        <a:off x="3216731" y="978951"/>
        <a:ext cx="1588529" cy="3775055"/>
      </dsp:txXfrm>
    </dsp:sp>
    <dsp:sp modelId="{B612CA7D-3CC5-41CC-8888-CDFF34680951}">
      <dsp:nvSpPr>
        <dsp:cNvPr id="0" name=""/>
        <dsp:cNvSpPr/>
      </dsp:nvSpPr>
      <dsp:spPr>
        <a:xfrm>
          <a:off x="0" y="1882353"/>
          <a:ext cx="2123468" cy="1985661"/>
        </a:xfrm>
        <a:prstGeom prst="roundRect">
          <a:avLst/>
        </a:prstGeom>
        <a:gradFill rotWithShape="0">
          <a:gsLst>
            <a:gs pos="0">
              <a:srgbClr val="C0504D">
                <a:shade val="50000"/>
                <a:hueOff val="-27656"/>
                <a:satOff val="-5606"/>
                <a:lumOff val="30834"/>
                <a:alphaOff val="0"/>
                <a:tint val="50000"/>
                <a:satMod val="300000"/>
              </a:srgbClr>
            </a:gs>
            <a:gs pos="35000">
              <a:srgbClr val="C0504D">
                <a:shade val="50000"/>
                <a:hueOff val="-27656"/>
                <a:satOff val="-5606"/>
                <a:lumOff val="30834"/>
                <a:alphaOff val="0"/>
                <a:tint val="37000"/>
                <a:satMod val="300000"/>
              </a:srgbClr>
            </a:gs>
            <a:gs pos="100000">
              <a:srgbClr val="C0504D">
                <a:shade val="50000"/>
                <a:hueOff val="-27656"/>
                <a:satOff val="-5606"/>
                <a:lumOff val="3083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a:solidFill>
                <a:sysClr val="window" lastClr="FFFFFF">
                  <a:lumMod val="50000"/>
                </a:sysClr>
              </a:solidFill>
              <a:latin typeface="Calibri"/>
              <a:ea typeface="+mn-ea"/>
              <a:cs typeface="+mn-cs"/>
            </a:rPr>
            <a:t>Crossover data </a:t>
          </a:r>
          <a:r>
            <a:rPr lang="en-GB" sz="1800" kern="1200">
              <a:solidFill>
                <a:sysClr val="window" lastClr="FFFFFF">
                  <a:lumMod val="50000"/>
                </a:sysClr>
              </a:solidFill>
              <a:latin typeface="Calibri"/>
              <a:ea typeface="+mn-ea"/>
              <a:cs typeface="+mn-cs"/>
            </a:rPr>
            <a:t>held in either level or both levels</a:t>
          </a:r>
        </a:p>
      </dsp:txBody>
      <dsp:txXfrm>
        <a:off x="0" y="1882353"/>
        <a:ext cx="2123468" cy="1985661"/>
      </dsp:txXfrm>
    </dsp:sp>
    <dsp:sp modelId="{A3A67ACB-6131-4CD7-8699-0E0A331BE42C}">
      <dsp:nvSpPr>
        <dsp:cNvPr id="0" name=""/>
        <dsp:cNvSpPr/>
      </dsp:nvSpPr>
      <dsp:spPr>
        <a:xfrm rot="5400000">
          <a:off x="3216731" y="3097397"/>
          <a:ext cx="1588529" cy="3775055"/>
        </a:xfrm>
        <a:prstGeom prst="round2SameRect">
          <a:avLst/>
        </a:prstGeom>
        <a:solidFill>
          <a:srgbClr val="C0504D">
            <a:alpha val="90000"/>
            <a:tint val="55000"/>
            <a:hueOff val="0"/>
            <a:satOff val="0"/>
            <a:lumOff val="0"/>
            <a:alphaOff val="0"/>
          </a:srgbClr>
        </a:solidFill>
        <a:ln w="9525" cap="flat" cmpd="sng" algn="ctr">
          <a:solidFill>
            <a:srgbClr val="C0504D">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Titles</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Dates: creation, acquisition, accession, de-accession, loan, transport</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Acquisition: source, meathod, funding context, conditions of access</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Format specific: 16mm BW Pos, 35mm Lavender Separation, ProRes422 HQ,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Condition report: pristine, not for projection, heavy scratches, etc</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Storage location: home location, current location</a:t>
          </a:r>
        </a:p>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Calibri"/>
              <a:ea typeface="+mn-ea"/>
              <a:cs typeface="+mn-cs"/>
            </a:rPr>
            <a:t>Conservation recommendations: urgent transfer required, relocate to sub-zero, etc</a:t>
          </a:r>
        </a:p>
      </dsp:txBody>
      <dsp:txXfrm rot="5400000">
        <a:off x="3216731" y="3097397"/>
        <a:ext cx="1588529" cy="3775055"/>
      </dsp:txXfrm>
    </dsp:sp>
    <dsp:sp modelId="{65D53E28-DF00-44F1-9F66-D51A5BED7E01}">
      <dsp:nvSpPr>
        <dsp:cNvPr id="0" name=""/>
        <dsp:cNvSpPr/>
      </dsp:nvSpPr>
      <dsp:spPr>
        <a:xfrm>
          <a:off x="0" y="3968415"/>
          <a:ext cx="2123468" cy="1985661"/>
        </a:xfrm>
        <a:prstGeom prst="roundRect">
          <a:avLst/>
        </a:prstGeom>
        <a:gradFill rotWithShape="0">
          <a:gsLst>
            <a:gs pos="0">
              <a:srgbClr val="C0504D">
                <a:shade val="50000"/>
                <a:hueOff val="-27656"/>
                <a:satOff val="-5606"/>
                <a:lumOff val="30834"/>
                <a:alphaOff val="0"/>
                <a:tint val="50000"/>
                <a:satMod val="300000"/>
              </a:srgbClr>
            </a:gs>
            <a:gs pos="35000">
              <a:srgbClr val="C0504D">
                <a:shade val="50000"/>
                <a:hueOff val="-27656"/>
                <a:satOff val="-5606"/>
                <a:lumOff val="30834"/>
                <a:alphaOff val="0"/>
                <a:tint val="37000"/>
                <a:satMod val="300000"/>
              </a:srgbClr>
            </a:gs>
            <a:gs pos="100000">
              <a:srgbClr val="C0504D">
                <a:shade val="50000"/>
                <a:hueOff val="-27656"/>
                <a:satOff val="-5606"/>
                <a:lumOff val="3083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solidFill>
                <a:sysClr val="windowText" lastClr="000000"/>
              </a:solidFill>
              <a:latin typeface="Calibri"/>
              <a:ea typeface="+mn-ea"/>
              <a:cs typeface="+mn-cs"/>
            </a:rPr>
            <a:t>Item-like</a:t>
          </a:r>
        </a:p>
        <a:p>
          <a:pPr lvl="0" algn="ctr" defTabSz="977900">
            <a:lnSpc>
              <a:spcPct val="90000"/>
            </a:lnSpc>
            <a:spcBef>
              <a:spcPct val="0"/>
            </a:spcBef>
            <a:spcAft>
              <a:spcPct val="35000"/>
            </a:spcAft>
          </a:pPr>
          <a:r>
            <a:rPr lang="en-GB" sz="1400" kern="1200">
              <a:solidFill>
                <a:sysClr val="windowText" lastClr="000000"/>
              </a:solidFill>
              <a:latin typeface="Calibri"/>
              <a:ea typeface="+mn-ea"/>
              <a:cs typeface="+mn-cs"/>
            </a:rPr>
            <a:t>physical or digital object, with some context</a:t>
          </a:r>
        </a:p>
      </dsp:txBody>
      <dsp:txXfrm>
        <a:off x="0" y="3968415"/>
        <a:ext cx="2123468" cy="19856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C955F8-AA42-A74F-AEF9-38798C68FFA0}" type="datetimeFigureOut">
              <a:rPr lang="en-US" smtClean="0"/>
              <a:pPr/>
              <a:t>11/14/16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700B56-64F6-7142-AB0F-C6023BC71DB0}"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2E1EC-7302-A24F-AA38-318A565F1C63}" type="datetimeFigureOut">
              <a:rPr lang="en-US" smtClean="0"/>
              <a:pPr/>
              <a:t>11/14/16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10F24-1A3C-304E-BE38-4A623A335C1B}"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66136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zepheira.co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a:ln/>
        </p:spPr>
      </p:sp>
      <p:sp>
        <p:nvSpPr>
          <p:cNvPr id="174082"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What I will cover today is more the nitty-gritty of cataloging; what goes into a record; how you decide how to organize the information and where it goes in a record (we</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ll</a:t>
            </a:r>
            <a:r>
              <a:rPr lang="en-US" altLang="ja-JP" dirty="0">
                <a:latin typeface="Arial" charset="0"/>
                <a:ea typeface="ＭＳ Ｐゴシック" charset="0"/>
                <a:cs typeface="ＭＳ Ｐゴシック" charset="0"/>
              </a:rPr>
              <a:t> focus on using FIAF rules and EN15907 structure, but the same concepts could be used for any record);</a:t>
            </a:r>
            <a:r>
              <a:rPr lang="en-US" altLang="ja-JP" dirty="0" smtClean="0">
                <a:latin typeface="Arial" charset="0"/>
                <a:ea typeface="ＭＳ Ｐゴシック" charset="0"/>
                <a:cs typeface="ＭＳ Ｐゴシック" charset="0"/>
              </a:rPr>
              <a:t> and different </a:t>
            </a:r>
            <a:r>
              <a:rPr lang="en-US" altLang="ja-JP" dirty="0">
                <a:latin typeface="Arial" charset="0"/>
                <a:ea typeface="ＭＳ Ｐゴシック" charset="0"/>
                <a:cs typeface="ＭＳ Ｐゴシック" charset="0"/>
              </a:rPr>
              <a:t>cataloging levels.</a:t>
            </a:r>
          </a:p>
          <a:p>
            <a:endParaRPr lang="en-US" dirty="0">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72FFC8-C34A-1248-9D1B-15AAF9221324}"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a:ln/>
        </p:spPr>
      </p:sp>
      <p:sp>
        <p:nvSpPr>
          <p:cNvPr id="196610"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Part 2 goes into much more detail, providing a data model based on FRBR entities from all three groups and their relationships. Again, I</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m</a:t>
            </a:r>
            <a:r>
              <a:rPr lang="en-US" altLang="ja-JP" dirty="0">
                <a:latin typeface="Arial" charset="0"/>
                <a:ea typeface="ＭＳ Ｐゴシック" charset="0"/>
                <a:cs typeface="ＭＳ Ｐゴシック" charset="0"/>
              </a:rPr>
              <a:t> not going to go into detail here, but you can find extensive information on the standards on the CEN website, as well as on the </a:t>
            </a:r>
            <a:r>
              <a:rPr lang="en-US" altLang="ja-JP" dirty="0" err="1">
                <a:latin typeface="Arial" charset="0"/>
                <a:ea typeface="ＭＳ Ｐゴシック" charset="0"/>
                <a:cs typeface="ＭＳ Ｐゴシック" charset="0"/>
              </a:rPr>
              <a:t>filmstandards.org</a:t>
            </a:r>
            <a:r>
              <a:rPr lang="en-US" altLang="ja-JP" dirty="0">
                <a:latin typeface="Arial" charset="0"/>
                <a:ea typeface="ＭＳ Ｐゴシック" charset="0"/>
                <a:cs typeface="ＭＳ Ｐゴシック" charset="0"/>
              </a:rPr>
              <a:t> website which was developed by </a:t>
            </a:r>
            <a:r>
              <a:rPr lang="en-US" altLang="ja-JP" dirty="0" err="1">
                <a:latin typeface="Arial" charset="0"/>
                <a:ea typeface="ＭＳ Ｐゴシック" charset="0"/>
                <a:cs typeface="ＭＳ Ｐゴシック" charset="0"/>
              </a:rPr>
              <a:t>Detlev</a:t>
            </a:r>
            <a:r>
              <a:rPr lang="en-US" altLang="ja-JP" dirty="0">
                <a:latin typeface="Arial" charset="0"/>
                <a:ea typeface="ＭＳ Ｐゴシック" charset="0"/>
                <a:cs typeface="ＭＳ Ｐゴシック" charset="0"/>
              </a:rPr>
              <a:t> </a:t>
            </a:r>
            <a:r>
              <a:rPr lang="en-US" altLang="ja-JP" dirty="0" err="1">
                <a:latin typeface="Arial" charset="0"/>
                <a:ea typeface="ＭＳ Ｐゴシック" charset="0"/>
                <a:cs typeface="ＭＳ Ｐゴシック" charset="0"/>
              </a:rPr>
              <a:t>Balzer</a:t>
            </a:r>
            <a:r>
              <a:rPr lang="en-US" altLang="ja-JP" dirty="0">
                <a:latin typeface="Arial" charset="0"/>
                <a:ea typeface="ＭＳ Ｐゴシック" charset="0"/>
                <a:cs typeface="ＭＳ Ｐゴシック" charset="0"/>
              </a:rPr>
              <a:t>, one of the primary developers of the standard. </a:t>
            </a:r>
            <a:r>
              <a:rPr lang="en-US" altLang="ja-JP"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
        <p:nvSpPr>
          <p:cNvPr id="196611"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F34158-FE19-124F-832E-6AE62063B10A}"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a:ln/>
        </p:spPr>
      </p:sp>
      <p:sp>
        <p:nvSpPr>
          <p:cNvPr id="198658"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defTabSz="457200" eaLnBrk="1" hangingPunct="1">
              <a:spcBef>
                <a:spcPct val="0"/>
              </a:spcBef>
            </a:pPr>
            <a:r>
              <a:rPr lang="en-US">
                <a:latin typeface="Arial" charset="0"/>
                <a:ea typeface="ＭＳ Ｐゴシック" charset="0"/>
                <a:cs typeface="ＭＳ Ｐゴシック" charset="0"/>
              </a:rPr>
              <a:t> Here is a slide from filmstandards.org showing the EN15907 data model, which indicates the relationships between the entities. One of the major differences between the CEN and FRBR interpretations is the definition of a work, and CEN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use of the concept of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variant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instead of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expression.</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pPr defTabSz="457200"/>
            <a:endParaRPr lang="en-US">
              <a:latin typeface="Arial" charset="0"/>
              <a:ea typeface="ＭＳ Ｐゴシック" charset="0"/>
              <a:cs typeface="ＭＳ Ｐゴシック" charset="0"/>
            </a:endParaRPr>
          </a:p>
          <a:p>
            <a:pPr defTabSz="457200"/>
            <a:endParaRPr lang="en-US">
              <a:latin typeface="Arial" charset="0"/>
              <a:ea typeface="ＭＳ Ｐゴシック" charset="0"/>
              <a:cs typeface="ＭＳ Ｐゴシック" charset="0"/>
            </a:endParaRPr>
          </a:p>
        </p:txBody>
      </p:sp>
      <p:sp>
        <p:nvSpPr>
          <p:cNvPr id="198659"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4566F5-500D-1D41-9A1F-90871EC2546D}" type="slidenum">
              <a:rPr lang="en-US" sz="1200">
                <a:solidFill>
                  <a:srgbClr val="000000"/>
                </a:solidFill>
              </a:rPr>
              <a:pPr/>
              <a:t>11</a:t>
            </a:fld>
            <a:endParaRPr 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a:ln/>
        </p:spPr>
      </p:sp>
      <p:sp>
        <p:nvSpPr>
          <p:cNvPr id="200706"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Here is the EFG model which has 8 entities. It is described in great detail at</a:t>
            </a:r>
          </a:p>
          <a:p>
            <a:r>
              <a:rPr lang="en-US" dirty="0">
                <a:latin typeface="Arial" charset="0"/>
                <a:ea typeface="ＭＳ Ｐゴシック" charset="0"/>
                <a:cs typeface="ＭＳ Ｐゴシック" charset="0"/>
              </a:rPr>
              <a:t>http://efgproject.eu/guidelines_and_standards.php</a:t>
            </a:r>
          </a:p>
        </p:txBody>
      </p:sp>
      <p:sp>
        <p:nvSpPr>
          <p:cNvPr id="200707"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05E138-69E2-6C41-A6BA-BB7414B30F9A}" type="slidenum">
              <a:rPr lang="en-US" sz="1200"/>
              <a:pPr/>
              <a:t>12</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a:ln/>
        </p:spPr>
      </p:sp>
      <p:sp>
        <p:nvSpPr>
          <p:cNvPr id="202754"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Another initiative that promises to revolutionize cataloging is the Bibliographic Framework Initiative, or BIBFRAME. It is an initiative to to </a:t>
            </a:r>
            <a:r>
              <a:rPr lang="ja-JP" altLang="en-US">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determine a transition path for the MARC 21 exchange format to more Web based, Linked Data standards. </a:t>
            </a:r>
            <a:r>
              <a:rPr lang="en-US" altLang="ja-JP" u="sng" dirty="0">
                <a:latin typeface="Arial" charset="0"/>
                <a:ea typeface="ＭＳ Ｐゴシック" charset="0"/>
                <a:cs typeface="ＭＳ Ｐゴシック" charset="0"/>
                <a:hlinkClick r:id="rId3"/>
              </a:rPr>
              <a:t>Zepheira</a:t>
            </a:r>
            <a:r>
              <a:rPr lang="en-US" altLang="ja-JP" dirty="0">
                <a:latin typeface="Arial" charset="0"/>
                <a:ea typeface="ＭＳ Ｐゴシック" charset="0"/>
                <a:cs typeface="ＭＳ Ｐゴシック" charset="0"/>
              </a:rPr>
              <a:t> and The Library of Congress are working together to develop a Linked Data model, vocabulary and enabling tools / services for supporting this Initiative.</a:t>
            </a:r>
          </a:p>
          <a:p>
            <a:endParaRPr lang="en-US" dirty="0">
              <a:latin typeface="Arial" charset="0"/>
              <a:ea typeface="ＭＳ Ｐゴシック" charset="0"/>
              <a:cs typeface="ＭＳ Ｐゴシック" charset="0"/>
            </a:endParaRPr>
          </a:p>
        </p:txBody>
      </p:sp>
      <p:sp>
        <p:nvSpPr>
          <p:cNvPr id="202755"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12EC1B-7600-2149-8DD3-D1E44CF53976}" type="slidenum">
              <a:rPr lang="en-US" sz="1200"/>
              <a:pPr/>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C09E92-FD8C-B046-8480-F9659B7E36BF}" type="slidenum">
              <a:rPr lang="en-US" sz="1200"/>
              <a:pPr/>
              <a:t>14</a:t>
            </a:fld>
            <a:endParaRPr lang="en-US" sz="120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sz="1400">
                <a:latin typeface="Arial" charset="0"/>
                <a:ea typeface="ＭＳ Ｐゴシック" charset="0"/>
                <a:cs typeface="Times" charset="0"/>
              </a:rPr>
              <a:t>Last week I described the types of cataloging standards – data content, data value, data structure, and data format.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a:solidFill>
                  <a:srgbClr val="000000"/>
                </a:solidFill>
                <a:latin typeface="Palatino" charset="0"/>
                <a:ea typeface="ＭＳ Ｐゴシック" charset="0"/>
                <a:cs typeface="ＭＳ Ｐゴシック" charset="0"/>
              </a:rPr>
              <a:t>I</a:t>
            </a:r>
            <a:r>
              <a:rPr lang="ja-JP" altLang="en-US">
                <a:solidFill>
                  <a:srgbClr val="000000"/>
                </a:solidFill>
                <a:latin typeface="Palatino" charset="0"/>
                <a:ea typeface="ＭＳ Ｐゴシック" charset="0"/>
                <a:cs typeface="ＭＳ Ｐゴシック" charset="0"/>
              </a:rPr>
              <a:t>’</a:t>
            </a:r>
            <a:r>
              <a:rPr lang="en-US" altLang="ja-JP">
                <a:solidFill>
                  <a:srgbClr val="000000"/>
                </a:solidFill>
                <a:latin typeface="Palatino" charset="0"/>
                <a:ea typeface="ＭＳ Ｐゴシック" charset="0"/>
                <a:cs typeface="ＭＳ Ｐゴシック" charset="0"/>
              </a:rPr>
              <a:t>ll now describe a few of these standards in more detail, including ones used in general libraries and archives as well as ones used in moving image archives.</a:t>
            </a:r>
          </a:p>
          <a:p>
            <a:pPr eaLnBrk="1" hangingPunct="1"/>
            <a:endParaRPr lang="en-US" altLang="ja-JP">
              <a:solidFill>
                <a:srgbClr val="000000"/>
              </a:solidFill>
              <a:latin typeface="Palatino" charset="0"/>
              <a:ea typeface="ＭＳ Ｐゴシック" charset="0"/>
              <a:cs typeface="ＭＳ Ｐゴシック" charset="0"/>
            </a:endParaRPr>
          </a:p>
          <a:p>
            <a:pPr eaLnBrk="1" hangingPunct="1"/>
            <a:r>
              <a:rPr lang="en-US">
                <a:solidFill>
                  <a:srgbClr val="000000"/>
                </a:solidFill>
                <a:latin typeface="Palatino" charset="0"/>
                <a:ea typeface="ＭＳ Ｐゴシック" charset="0"/>
                <a:cs typeface="ＭＳ Ｐゴシック" charset="0"/>
              </a:rPr>
              <a:t>Two general content standards that were widely used in many institutions for decades are AACR and ISBD. The last revision of AACR was AACR2r. Its</a:t>
            </a:r>
            <a:r>
              <a:rPr lang="en-US" altLang="ja-JP">
                <a:solidFill>
                  <a:srgbClr val="000000"/>
                </a:solidFill>
                <a:latin typeface="Palatino" charset="0"/>
                <a:ea typeface="ＭＳ Ｐゴシック" charset="0"/>
                <a:cs typeface="ＭＳ Ｐゴシック" charset="0"/>
              </a:rPr>
              <a:t> successor RDA has now been adopted by many libraries. </a:t>
            </a:r>
            <a:endParaRPr lang="en-US">
              <a:latin typeface="Arial" charset="0"/>
              <a:ea typeface="ＭＳ Ｐゴシック" charset="0"/>
              <a:cs typeface="ＭＳ Ｐゴシック" charset="0"/>
            </a:endParaRPr>
          </a:p>
          <a:p>
            <a:pPr eaLnBrk="1" hangingPunct="1"/>
            <a:endParaRPr lang="en-US" altLang="ja-JP">
              <a:solidFill>
                <a:srgbClr val="000000"/>
              </a:solidFill>
              <a:latin typeface="Palatino"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CF0779-B14C-4C41-805B-1E4D7AD380C7}"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a:ln/>
        </p:spPr>
      </p:sp>
      <p:sp>
        <p:nvSpPr>
          <p:cNvPr id="208898"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RDA toolkit is available by subscription, and they are offering a 30 day free trial as well; go to the website listed above for more information.</a:t>
            </a:r>
          </a:p>
        </p:txBody>
      </p:sp>
      <p:sp>
        <p:nvSpPr>
          <p:cNvPr id="208899"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7F3E6D-B4C1-E347-AD89-48AF1680F031}" type="slidenum">
              <a:rPr lang="en-US" sz="120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3F2C05-2C47-E143-9209-4E7ACA0FD812}" type="slidenum">
              <a:rPr lang="en-US" sz="1200"/>
              <a:pPr/>
              <a:t>17</a:t>
            </a:fld>
            <a:endParaRPr lang="en-US" sz="120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a:solidFill>
                  <a:srgbClr val="000000"/>
                </a:solidFill>
                <a:latin typeface="Palatino" charset="0"/>
                <a:ea typeface="ＭＳ Ｐゴシック" charset="0"/>
                <a:cs typeface="ＭＳ Ｐゴシック" charset="0"/>
              </a:rPr>
              <a:t>One other general </a:t>
            </a:r>
            <a:r>
              <a:rPr lang="en-US" dirty="0" smtClean="0">
                <a:solidFill>
                  <a:srgbClr val="000000"/>
                </a:solidFill>
                <a:latin typeface="Palatino" charset="0"/>
                <a:ea typeface="ＭＳ Ｐゴシック" charset="0"/>
                <a:cs typeface="ＭＳ Ｐゴシック" charset="0"/>
              </a:rPr>
              <a:t>standard, used widely in Europe, is </a:t>
            </a:r>
            <a:r>
              <a:rPr lang="en-US" dirty="0">
                <a:solidFill>
                  <a:srgbClr val="000000"/>
                </a:solidFill>
                <a:latin typeface="Palatino" charset="0"/>
                <a:ea typeface="ＭＳ Ｐゴシック" charset="0"/>
                <a:cs typeface="ＭＳ Ｐゴシック" charset="0"/>
              </a:rPr>
              <a:t>the </a:t>
            </a:r>
            <a:r>
              <a:rPr lang="en-US" dirty="0">
                <a:latin typeface="Palatino" charset="0"/>
                <a:ea typeface="ＭＳ Ｐゴシック" charset="0"/>
                <a:cs typeface="ＭＳ Ｐゴシック" charset="0"/>
              </a:rPr>
              <a:t>International Standard Bibliographic Description (ISBD).  It originated in 1969 out of the International Meeting of Cataloging Experts who determined that a standardization of the form and content of bibliographic description must be established.  It is maintained by the International Federation of Library Associations and Institutions (IFLA).</a:t>
            </a:r>
          </a:p>
          <a:p>
            <a:pPr eaLnBrk="1" hangingPunct="1"/>
            <a:endParaRPr lang="en-US" dirty="0">
              <a:latin typeface="Palatino" charset="0"/>
              <a:ea typeface="ＭＳ Ｐゴシック" charset="0"/>
              <a:cs typeface="ＭＳ Ｐゴシック" charset="0"/>
            </a:endParaRPr>
          </a:p>
          <a:p>
            <a:pPr eaLnBrk="1" hangingPunct="1"/>
            <a:r>
              <a:rPr lang="en-US" dirty="0">
                <a:latin typeface="Palatino" charset="0"/>
                <a:ea typeface="ＭＳ Ｐゴシック" charset="0"/>
                <a:cs typeface="ＭＳ Ｐゴシック" charset="0"/>
              </a:rPr>
              <a:t>In 2011, the ISBD consolidated its seven specialized </a:t>
            </a:r>
            <a:r>
              <a:rPr lang="en-US" dirty="0" err="1">
                <a:latin typeface="Palatino" charset="0"/>
                <a:ea typeface="ＭＳ Ｐゴシック" charset="0"/>
                <a:cs typeface="ＭＳ Ｐゴシック" charset="0"/>
              </a:rPr>
              <a:t>ISBDs</a:t>
            </a:r>
            <a:r>
              <a:rPr lang="en-US" dirty="0">
                <a:latin typeface="Palatino" charset="0"/>
                <a:ea typeface="ＭＳ Ｐゴシック" charset="0"/>
                <a:cs typeface="ＭＳ Ｐゴシック" charset="0"/>
              </a:rPr>
              <a:t>  </a:t>
            </a:r>
            <a:r>
              <a:rPr lang="en-US" dirty="0">
                <a:latin typeface="Arial" charset="0"/>
                <a:ea typeface="ＭＳ Ｐゴシック" charset="0"/>
                <a:cs typeface="ＭＳ Ｐゴシック" charset="0"/>
              </a:rPr>
              <a:t>(for books, maps, serials, sound recordings, computer files and other electronic resources) into a single text, cited above.</a:t>
            </a:r>
            <a:r>
              <a:rPr lang="en-US" dirty="0" smtClean="0">
                <a:latin typeface="Arial" charset="0"/>
                <a:ea typeface="ＭＳ Ｐゴシック" charset="0"/>
                <a:cs typeface="ＭＳ Ｐゴシック" charset="0"/>
              </a:rPr>
              <a:t> </a:t>
            </a:r>
            <a:endParaRPr lang="en-US" dirty="0">
              <a:latin typeface="Palatino"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C3C9FE-2A27-C740-8B2B-3DC8537CD7B7}" type="slidenum">
              <a:rPr lang="en-US" sz="1200"/>
              <a:pPr/>
              <a:t>18</a:t>
            </a:fld>
            <a:endParaRPr lang="en-US" sz="120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I</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ll</a:t>
            </a:r>
            <a:r>
              <a:rPr lang="en-US" altLang="ja-JP" dirty="0">
                <a:latin typeface="Arial" charset="0"/>
                <a:ea typeface="ＭＳ Ｐゴシック" charset="0"/>
                <a:cs typeface="ＭＳ Ｐゴシック" charset="0"/>
              </a:rPr>
              <a:t> now describe moving image specific content standards: AMIM2 and FIAF Cataloguing Rules.</a:t>
            </a:r>
          </a:p>
          <a:p>
            <a:pPr eaLnBrk="1" hangingPunct="1"/>
            <a:endParaRPr lang="en-US" dirty="0">
              <a:latin typeface="Palatino" charset="0"/>
              <a:ea typeface="ＭＳ Ｐゴシック" charset="0"/>
              <a:cs typeface="ＭＳ Ｐゴシック" charset="0"/>
            </a:endParaRPr>
          </a:p>
          <a:p>
            <a:pPr eaLnBrk="1" hangingPunct="1"/>
            <a:r>
              <a:rPr lang="en-US" dirty="0">
                <a:latin typeface="Palatino" charset="0"/>
                <a:ea typeface="ＭＳ Ｐゴシック" charset="0"/>
                <a:cs typeface="ＭＳ Ｐゴシック" charset="0"/>
              </a:rPr>
              <a:t>For a long time, the two most heavily used moving image specific data content standards are The FIAF Cataloguing Rules for Film Archives and Archival Moving Image Materials (AMIM). Both of these content standards drew from ISBD and the Anglo American Cataloguing Rules. The 1991 FIAF Rules have recently been superseded by the FIAF Moving Image Cataloguing Manual, which is available as a PDF download from the FIAF website. It</a:t>
            </a:r>
            <a:r>
              <a:rPr lang="en-US" dirty="0" smtClean="0">
                <a:latin typeface="Palatino" charset="0"/>
                <a:ea typeface="ＭＳ Ｐゴシック" charset="0"/>
                <a:cs typeface="ＭＳ Ｐゴシック" charset="0"/>
              </a:rPr>
              <a:t> is also available </a:t>
            </a:r>
            <a:r>
              <a:rPr lang="en-US" dirty="0">
                <a:latin typeface="Palatino" charset="0"/>
                <a:ea typeface="ＭＳ Ｐゴシック" charset="0"/>
                <a:cs typeface="ＭＳ Ｐゴシック" charset="0"/>
              </a:rPr>
              <a:t>in a hard copy </a:t>
            </a:r>
            <a:r>
              <a:rPr lang="en-US" dirty="0" smtClean="0">
                <a:latin typeface="Palatino" charset="0"/>
                <a:ea typeface="ＭＳ Ｐゴシック" charset="0"/>
                <a:cs typeface="ＭＳ Ｐゴシック" charset="0"/>
              </a:rPr>
              <a:t>format.</a:t>
            </a:r>
            <a:endParaRPr lang="en-US" dirty="0">
              <a:latin typeface="Palatino"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331300-7054-5C4D-B63B-9CB3AF99EAA0}" type="slidenum">
              <a:rPr lang="en-US" sz="1200"/>
              <a:pPr/>
              <a:t>19</a:t>
            </a:fld>
            <a:endParaRPr lang="en-US" sz="120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a:latin typeface="Palatino" charset="0"/>
                <a:ea typeface="ＭＳ Ｐゴシック" charset="0"/>
                <a:cs typeface="ＭＳ Ｐゴシック" charset="0"/>
              </a:rPr>
              <a:t>The first </a:t>
            </a:r>
            <a:r>
              <a:rPr lang="en-US" dirty="0" err="1">
                <a:latin typeface="Palatino" charset="0"/>
                <a:ea typeface="ＭＳ Ｐゴシック" charset="0"/>
                <a:cs typeface="ＭＳ Ｐゴシック" charset="0"/>
              </a:rPr>
              <a:t>edition,of</a:t>
            </a:r>
            <a:r>
              <a:rPr lang="en-US" dirty="0">
                <a:latin typeface="Palatino" charset="0"/>
                <a:ea typeface="ＭＳ Ｐゴシック" charset="0"/>
                <a:cs typeface="ＭＳ Ｐゴシック" charset="0"/>
              </a:rPr>
              <a:t> Archival Moving Image Materials (AMIM), written by Wendy White-</a:t>
            </a:r>
            <a:r>
              <a:rPr lang="en-US" dirty="0" err="1">
                <a:latin typeface="Palatino" charset="0"/>
                <a:ea typeface="ＭＳ Ｐゴシック" charset="0"/>
                <a:cs typeface="ＭＳ Ｐゴシック" charset="0"/>
              </a:rPr>
              <a:t>Hensen</a:t>
            </a:r>
            <a:r>
              <a:rPr lang="en-US" dirty="0">
                <a:latin typeface="Palatino" charset="0"/>
                <a:ea typeface="ＭＳ Ｐゴシック" charset="0"/>
                <a:cs typeface="ＭＳ Ｐゴシック" charset="0"/>
              </a:rPr>
              <a:t>, was published by the Motion Picture, Broadcasting and Recorded Sound Division of the Library of Congress in 1984. It was extensively revised by </a:t>
            </a:r>
            <a:r>
              <a:rPr lang="en-US" dirty="0" err="1">
                <a:latin typeface="Palatino" charset="0"/>
                <a:ea typeface="ＭＳ Ｐゴシック" charset="0"/>
                <a:cs typeface="ＭＳ Ｐゴシック" charset="0"/>
              </a:rPr>
              <a:t>LoC</a:t>
            </a:r>
            <a:r>
              <a:rPr lang="en-US" dirty="0">
                <a:latin typeface="Palatino" charset="0"/>
                <a:ea typeface="ＭＳ Ｐゴシック" charset="0"/>
                <a:cs typeface="ＭＳ Ｐゴシック" charset="0"/>
              </a:rPr>
              <a:t> in the late 1990s with major input from members of the Cataloging Committee of the Association of Moving Image Archivists and the second edition was published in 2000.  AMIM and AMIM2 were written to adapt the special requirements for describing archival materials to existing national and international standards such as AACR2 and ISBD. They supplement and expand the rules in AACR2 to make the resulting catalog records more useful to an archive; particularly in areas such as describing multiple parts, listing multiple physical descriptions, handling edition/version issues; listing variant titles (how and where to include both the original and English-language titles on a record for a foreign film that is subtitled in English); and the importance of research beyond the chief source of information (the item itself).  These differences make it easier for archives to catalog multiple elements and releases in one record rather than having to create separate records for each manifestation, as is the case with most other media, such as books. For most other types of materials, the cataloging data is primarily taken from the item itself, such as the title page of a book or journal. Thus the item itself is the chief source of information. This doesn't always work for moving images, where often you have to go to secondary sources for information. For example, not all credits appear on a film –they may only appear in press kits or other secondary sources. And a cataloger may not always be able to view the entire film to find and transcribe all data; instead they may use write-ups from other sources – press kits, reviews, catalogs such as the AFI Catalog, distribution catalogs, or others.  AMIM diverges from AACR2 in four major ways:  </a:t>
            </a:r>
            <a:r>
              <a:rPr lang="en-US" dirty="0" err="1">
                <a:latin typeface="Palatino" charset="0"/>
                <a:ea typeface="ＭＳ Ｐゴシック" charset="0"/>
                <a:cs typeface="ＭＳ Ｐゴシック" charset="0"/>
              </a:rPr>
              <a:t>filmographic</a:t>
            </a:r>
            <a:r>
              <a:rPr lang="en-US" dirty="0">
                <a:latin typeface="Palatino" charset="0"/>
                <a:ea typeface="ＭＳ Ｐゴシック" charset="0"/>
                <a:cs typeface="ＭＳ Ｐゴシック" charset="0"/>
              </a:rPr>
              <a:t> data for the original manifestation of the work is used as the basis for cataloging subsequent manifestations; multiple lines of physical description are used; rereleases and reissues are combined on the same record with original manifestation; and preferred source of information used instead of chief source of information. </a:t>
            </a:r>
          </a:p>
          <a:p>
            <a:pPr eaLnBrk="1" hangingPunct="1"/>
            <a:endParaRPr lang="en-US" dirty="0">
              <a:latin typeface="Palatino" charset="0"/>
              <a:ea typeface="ＭＳ Ｐゴシック" charset="0"/>
              <a:cs typeface="ＭＳ Ｐゴシック" charset="0"/>
            </a:endParaRPr>
          </a:p>
          <a:p>
            <a:pPr eaLnBrk="1" hangingPunct="1"/>
            <a:r>
              <a:rPr lang="en-US" dirty="0">
                <a:latin typeface="Palatino" charset="0"/>
                <a:ea typeface="ＭＳ Ｐゴシック" charset="0"/>
                <a:cs typeface="ＭＳ Ｐゴシック" charset="0"/>
              </a:rPr>
              <a:t>Although I think it still offers many interesting concepts in cataloging moving images, it is used much less as moving image catalogers move to new resources such as RDA, the new FIAF manual, and future developments. But I like to introduce it</a:t>
            </a:r>
            <a:r>
              <a:rPr lang="en-US" dirty="0" smtClean="0">
                <a:latin typeface="Palatino" charset="0"/>
                <a:ea typeface="ＭＳ Ｐゴシック" charset="0"/>
                <a:cs typeface="ＭＳ Ｐゴシック" charset="0"/>
              </a:rPr>
              <a:t> to </a:t>
            </a:r>
            <a:r>
              <a:rPr lang="en-US" dirty="0">
                <a:latin typeface="Palatino" charset="0"/>
                <a:ea typeface="ＭＳ Ｐゴシック" charset="0"/>
                <a:cs typeface="ＭＳ Ｐゴシック" charset="0"/>
              </a:rPr>
              <a:t>give you a sense of the history of moving image cataloging and specific rule sets. And in fact it is still used to catalog older formats at the Library of </a:t>
            </a:r>
            <a:r>
              <a:rPr lang="en-US" dirty="0" smtClean="0">
                <a:latin typeface="Palatino" charset="0"/>
                <a:ea typeface="ＭＳ Ｐゴシック" charset="0"/>
                <a:cs typeface="ＭＳ Ｐゴシック" charset="0"/>
              </a:rPr>
              <a:t>Congress</a:t>
            </a:r>
            <a:r>
              <a:rPr lang="en-US" baseline="0" dirty="0" smtClean="0">
                <a:latin typeface="Palatino" charset="0"/>
                <a:ea typeface="ＭＳ Ｐゴシック" charset="0"/>
                <a:cs typeface="ＭＳ Ｐゴシック" charset="0"/>
              </a:rPr>
              <a:t> </a:t>
            </a:r>
            <a:r>
              <a:rPr lang="en-US" dirty="0" smtClean="0">
                <a:latin typeface="Palatino" charset="0"/>
                <a:ea typeface="ＭＳ Ｐゴシック" charset="0"/>
                <a:cs typeface="ＭＳ Ｐゴシック" charset="0"/>
              </a:rPr>
              <a:t>Motion</a:t>
            </a:r>
            <a:r>
              <a:rPr lang="en-US" baseline="0" dirty="0" smtClean="0">
                <a:latin typeface="Palatino" charset="0"/>
                <a:ea typeface="ＭＳ Ｐゴシック" charset="0"/>
                <a:cs typeface="ＭＳ Ｐゴシック" charset="0"/>
              </a:rPr>
              <a:t> Picture, Broadcasting, and Recorded Sound division</a:t>
            </a:r>
            <a:r>
              <a:rPr lang="en-US" dirty="0" smtClean="0">
                <a:latin typeface="Palatino" charset="0"/>
                <a:ea typeface="ＭＳ Ｐゴシック" charset="0"/>
                <a:cs typeface="ＭＳ Ｐゴシック" charset="0"/>
              </a:rPr>
              <a:t>.</a:t>
            </a:r>
            <a:endParaRPr lang="en-US" dirty="0" smtClean="0">
              <a:latin typeface="Arial" charset="0"/>
              <a:ea typeface="ＭＳ Ｐゴシック" charset="0"/>
              <a:cs typeface="ＭＳ Ｐゴシック" charset="0"/>
            </a:endParaRPr>
          </a:p>
          <a:p>
            <a:pPr eaLnBrk="1" hangingPunct="1"/>
            <a:endParaRPr lang="en-US" dirty="0">
              <a:latin typeface="Palatino"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a:ln/>
        </p:spPr>
      </p:sp>
      <p:sp>
        <p:nvSpPr>
          <p:cNvPr id="176130"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I want to start by discussing conceptual data models and structures that support the FIAF cataloguing guidelines that we will be discussing later; in particular FRBR,  or Functional Requirements for Bibliographic Records, and the European CEN standards</a:t>
            </a:r>
            <a:r>
              <a:rPr lang="en-US" altLang="ja-JP" dirty="0">
                <a:latin typeface="Arial" charset="0"/>
                <a:ea typeface="ＭＳ Ｐゴシック" charset="0"/>
                <a:cs typeface="ＭＳ Ｐゴシック" charset="0"/>
              </a:rPr>
              <a:t>. </a:t>
            </a:r>
          </a:p>
          <a:p>
            <a:endParaRPr lang="en-US" altLang="ja-JP" dirty="0">
              <a:latin typeface="Arial" charset="0"/>
              <a:ea typeface="ＭＳ Ｐゴシック" charset="0"/>
              <a:cs typeface="ＭＳ Ｐゴシック" charset="0"/>
            </a:endParaRPr>
          </a:p>
          <a:p>
            <a:r>
              <a:rPr lang="en-US" altLang="ja-JP" dirty="0">
                <a:latin typeface="Arial" charset="0"/>
                <a:ea typeface="ＭＳ Ｐゴシック" charset="0"/>
                <a:cs typeface="ＭＳ Ｐゴシック" charset="0"/>
              </a:rPr>
              <a:t>FRBR is a project of the International Federation of Library Associations and </a:t>
            </a:r>
            <a:r>
              <a:rPr lang="en-US" altLang="ja-JP" dirty="0" smtClean="0">
                <a:latin typeface="Arial" charset="0"/>
                <a:ea typeface="ＭＳ Ｐゴシック" charset="0"/>
                <a:cs typeface="ＭＳ Ｐゴシック" charset="0"/>
              </a:rPr>
              <a:t>Institutions.</a:t>
            </a:r>
            <a:r>
              <a:rPr lang="en-US" altLang="ja-JP" baseline="0" dirty="0" smtClean="0">
                <a:latin typeface="Arial" charset="0"/>
                <a:ea typeface="ＭＳ Ｐゴシック" charset="0"/>
                <a:cs typeface="ＭＳ Ｐゴシック" charset="0"/>
              </a:rPr>
              <a:t> It was</a:t>
            </a:r>
            <a:r>
              <a:rPr lang="en-US" altLang="ja-JP" dirty="0" smtClean="0">
                <a:latin typeface="Arial" charset="0"/>
                <a:ea typeface="ＭＳ Ｐゴシック" charset="0"/>
                <a:cs typeface="ＭＳ Ｐゴシック" charset="0"/>
              </a:rPr>
              <a:t> </a:t>
            </a:r>
            <a:r>
              <a:rPr lang="en-US" altLang="ja-JP" dirty="0">
                <a:latin typeface="Arial" charset="0"/>
                <a:ea typeface="ＭＳ Ｐゴシック" charset="0"/>
                <a:cs typeface="ＭＳ Ｐゴシック" charset="0"/>
              </a:rPr>
              <a:t>written during the 1990s to help libraries and archives move cataloging from static flat file systems to more relational data models.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The idea behind the FRBR entity-relationship conceptual model is that the catalog is not seen as a sequence of records, but rather as a network of connected data. FRBR clarifies how catalogs should function, and illuminates what information is of the most value to users of the catalog. </a:t>
            </a:r>
          </a:p>
          <a:p>
            <a:endParaRPr lang="en-US" dirty="0">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53C70E-ED14-2F4F-98A7-6693322460C4}"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3883CB-E1A9-5C40-B607-A11A7B9F29E8}" type="slidenum">
              <a:rPr lang="en-US" sz="1200"/>
              <a:pPr/>
              <a:t>20</a:t>
            </a:fld>
            <a:endParaRPr lang="en-US" sz="120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a:latin typeface="Palatino" charset="0"/>
                <a:ea typeface="ＭＳ Ｐゴシック" charset="0"/>
                <a:cs typeface="ＭＳ Ｐゴシック" charset="0"/>
              </a:rPr>
              <a:t>The former FIAF Cataloguing Rules were written by Harriet Harrison and the FIAF Cataloging Commission in 1991 and are geared to users in many countries. They have much in common with AMIM, but with some differences in placement of data. One of the main differences between FIAF and AMIM rules concerns using original title in country of origin and original production information on records for all subsequent manifestations of a work; this is in fact in line with current FRBR (Functional Requirements for Bibliographic Records) design, which is also incorporated into RDA.  The FIAF Cataloguing and Documentation Commission recently finished a decade-long project to revise the cataloging rules. The revision was led by Thelma Ross, now at the Museum of Modern Art in New York, Natasha Fairbairn at the British Film Institute, and Maria Assunta Pimpinelli from the Italian national film archive in Rome.  The Manual is available for free download on the FIAF website at fiafnet.org.</a:t>
            </a:r>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0B356F-146E-C04A-8D03-D294B725256A}" type="slidenum">
              <a:rPr lang="en-US" sz="1200"/>
              <a:pPr/>
              <a:t>21</a:t>
            </a:fld>
            <a:endParaRPr lang="en-US" sz="120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1991 FIAF rules proposed a </a:t>
            </a:r>
            <a:r>
              <a:rPr lang="en-US" altLang="ja-JP">
                <a:latin typeface="Arial" charset="0"/>
                <a:ea typeface="ＭＳ Ｐゴシック" charset="0"/>
                <a:cs typeface="ＭＳ Ｐゴシック" charset="0"/>
              </a:rPr>
              <a:t>record structure that  was very similar to AMIM and ISBD; in fact, both the original  FIAF and first AMIM rules were written by colleagues at the Library of Congress.  There are however a few significant differences between FIAF rules and the other rule sets. FIAF’s rules define title proper  as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 title on original release in the country of origin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which differs from most other rules which generally prefer title on item in hand. FIAF’s rules make a lot of sense for archival cataloging where often there are numerous elements relating to a single title.  In some ways, the concept of Uniform title in AMIM2 or AACR serve a similar goal.  The FIAF rules are well suited to a relational catalog structure, where the original filmographic record is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mother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and related works, including even non-film materials (stills, posters) are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children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This concept has been greatly enlarged upon in the new FIAF Manual.</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Another major difference is the prominence of the copyright information, which is often so crucial to archival collections -- the original FIAF rules have a whole area identified just for that.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6FCBFC-D580-D740-82F6-EF620F6804F5}" type="slidenum">
              <a:rPr lang="en-US" sz="1200"/>
              <a:pPr/>
              <a:t>22</a:t>
            </a:fld>
            <a:endParaRPr lang="en-US" sz="120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 is a sample record cataloged according to FIAF rules. Note the expanded information on physical description, which you will not often find in general rules. The revised rules, much like RDA, incorporate FRBR principles and will work in concert with other rules and standards, including RDA and the European Standards Organization (CEN) guidelines for interoperability.</a:t>
            </a:r>
          </a:p>
          <a:p>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a:ln/>
        </p:spPr>
      </p:sp>
      <p:sp>
        <p:nvSpPr>
          <p:cNvPr id="223234"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The FIAF Moving Image Cataloguing Manual has finally been released after nearly a decade of development. From the start, we intended to create guidelines that would harmonize with older cataloguing systems while also responding to new database technologies and metadata schema. We sought to make it compatible with FRBR, RDA, and the European Standards Committee (CEN) Cinematographic Works Standard (CWS) (EN 15744 and EN 15907). (full disclosure: I was Head of the FIAF Cataloguing and Documentation Commission during the Manual</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s</a:t>
            </a:r>
            <a:r>
              <a:rPr lang="en-US" altLang="ja-JP" dirty="0">
                <a:latin typeface="Arial" charset="0"/>
                <a:ea typeface="ＭＳ Ｐゴシック" charset="0"/>
                <a:cs typeface="ＭＳ Ｐゴシック" charset="0"/>
              </a:rPr>
              <a:t> development and worked extensively on it).</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The old FIAF Rules were adopted widely in </a:t>
            </a:r>
            <a:r>
              <a:rPr lang="en-US" dirty="0" smtClean="0">
                <a:latin typeface="Arial" charset="0"/>
                <a:ea typeface="ＭＳ Ｐゴシック" charset="0"/>
                <a:cs typeface="ＭＳ Ｐゴシック" charset="0"/>
              </a:rPr>
              <a:t>Europe. They weren’t used much in the U.S. </a:t>
            </a:r>
            <a:r>
              <a:rPr lang="en-US" dirty="0">
                <a:latin typeface="Arial" charset="0"/>
                <a:ea typeface="ＭＳ Ｐゴシック" charset="0"/>
                <a:cs typeface="ＭＳ Ｐゴシック" charset="0"/>
              </a:rPr>
              <a:t>– I think mainly because many U.S. libraries were required to use MARC and AACR2r to fit in with parent institutions and national practice. So we expect the new FIAF guidelines to also be implemented more widely in Europe, and that is already proving to be the case. They are already in use at the British Film Institute, and many other European institutions that have implemented the CEN standards are adopting them. </a:t>
            </a:r>
          </a:p>
        </p:txBody>
      </p:sp>
      <p:sp>
        <p:nvSpPr>
          <p:cNvPr id="223235"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A20C1F-9DD6-244D-8960-55C7758FC0DE}" type="slidenum">
              <a:rPr lang="en-US" sz="120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1" name="Slide Image Placeholder 1"/>
          <p:cNvSpPr>
            <a:spLocks noGrp="1" noRot="1" noChangeAspect="1"/>
          </p:cNvSpPr>
          <p:nvPr>
            <p:ph type="sldImg"/>
          </p:nvPr>
        </p:nvSpPr>
        <p:spPr>
          <a:ln/>
        </p:spPr>
      </p:sp>
      <p:sp>
        <p:nvSpPr>
          <p:cNvPr id="225282"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revised rules, much like RDA, incorporate FRBR principles and work in concert with other rules and standards, including RDA and the European Standards Organization (CEN) guidelines for interoperability. </a:t>
            </a:r>
          </a:p>
          <a:p>
            <a:r>
              <a:rPr lang="en-US">
                <a:latin typeface="Arial" charset="0"/>
                <a:ea typeface="ＭＳ Ｐゴシック" charset="0"/>
                <a:cs typeface="ＭＳ Ｐゴシック" charset="0"/>
              </a:rPr>
              <a:t>The FIAF Manual is designed to be very flexible, offering users the option of cataloging in relational models that are based on FRBR and CEN, such as the 4-level hierarchy on this slide.  </a:t>
            </a:r>
          </a:p>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1A608-CEF1-AD4B-9FE8-D4B2BC988D95}" type="slidenum">
              <a:rPr lang="en-US" sz="1200">
                <a:solidFill>
                  <a:srgbClr val="000000"/>
                </a:solidFill>
                <a:latin typeface="Calibri" charset="0"/>
              </a:rPr>
              <a:pPr/>
              <a:t>24</a:t>
            </a:fld>
            <a:endParaRPr lang="en-US" sz="1200">
              <a:solidFill>
                <a:srgbClr val="000000"/>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can also be used</a:t>
            </a:r>
            <a:r>
              <a:rPr lang="en-US" baseline="0" dirty="0" smtClean="0"/>
              <a:t> with 1, 2, or 3 level hierarchies as on the next few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95810F24-1A3C-304E-BE38-4A623A335C1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manual is designed to be backwards compatible, so will accommodate institutions working in a flat file, as on this slide, or a hierarchical system with two, three or four levels.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If you</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d like more information on the new FIAF Manual you can find it at fiafnet.org</a:t>
            </a:r>
            <a:endParaRPr lang="en-US">
              <a:latin typeface="Arial" charset="0"/>
              <a:ea typeface="ＭＳ Ｐゴシック" charset="0"/>
              <a:cs typeface="ＭＳ Ｐゴシック" charset="0"/>
            </a:endParaRPr>
          </a:p>
        </p:txBody>
      </p:sp>
      <p:sp>
        <p:nvSpPr>
          <p:cNvPr id="229379"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1F9183-ED17-F84C-9128-00EBAB5A4947}" type="slidenum">
              <a:rPr lang="en-US" sz="1200"/>
              <a:pP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a:ln/>
        </p:spPr>
      </p:sp>
      <p:sp>
        <p:nvSpPr>
          <p:cNvPr id="231426"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text includes liberal examples and appendices. Here is a sample page.</a:t>
            </a:r>
          </a:p>
        </p:txBody>
      </p:sp>
      <p:sp>
        <p:nvSpPr>
          <p:cNvPr id="231427"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BDBAA9-2E5E-864E-98D2-B9AD6E0E1EAA}"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Although I won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be talking about them in detail, I did want to mention a couple of standards used heavily by paper archives and museums.</a:t>
            </a:r>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491357-858E-D94C-ABCE-5C07D6894FF3}"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DC9862-3A63-5142-BE95-7CCBA448AA3B}" type="slidenum">
              <a:rPr lang="en-US" sz="1200"/>
              <a:pPr/>
              <a:t>30</a:t>
            </a:fld>
            <a:endParaRPr lang="en-US" sz="120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Although there are many similarities between heavily used standards such as RDA, AMIM2, and FIAF, there are also significant differences that will influence how materials appear in catalogs and how researchers discover them.  One of the main differences concerns how variant titles are treated.  Especially with moving images, a piece might have a variety of titles -- original release title in country of origin; translated titles for any versions released in other languages;  alternate or re-release titles; and so on.  Many British films were released in the U.S. under different titles and vice versa for example.  AMIM, FIAF and AACR2r all have different rules regarding titles.  For example,  with AMIM2 the main entry title would reflect the version in hand, with the original title if different  included as a variant title.  The original FIAF rules would use the original title for the main entry, even if that is not the title on the item in hand, while AACR2r will include a main entry for the version in hand, with the original title if different included as a uniform title and not an added entry.  These differences will affect how records are collocated in different online databases, but also are influenced by how the particular repository manages their collections.  The new FIAF manual, as well as CEN, differentiate between titles on works, manifestations, and items, and use the concept of title type to specify the title in question; this approach is better suited to the direction of cataloguing in the computer age.</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Other differences between standards include how versions are described -- when a new record is made for a different version, say a subtitled print, a tv print, or a version on a different physical carrier, and where the data comes from.</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Rules for recording physical description also varies between standards, with the more film-specific ones providing for more detail in this area and for multiple lines of description.  This way, in a flat file system such as a MARC-based system, you can describe multiple elements or copies of a work on one record. For example, a particular library might have the same work on more than one format, such as a 35mm print, a VHS videocassette, and a DVD. Records in a hierarchical system are best suited to multiple physical descriptions for separate items.</a:t>
            </a:r>
          </a:p>
          <a:p>
            <a:pPr eaLnBrk="1" hangingPunct="1"/>
            <a:r>
              <a:rPr lang="en-US">
                <a:latin typeface="Arial" charset="0"/>
                <a:ea typeface="ＭＳ Ｐゴシック" charset="0"/>
                <a:cs typeface="ＭＳ Ｐゴシック"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2E98C4-0484-9A41-AC5F-54CC7C8CE628}" type="slidenum">
              <a:rPr lang="en-US" sz="1200"/>
              <a:pPr/>
              <a:t>3</a:t>
            </a:fld>
            <a:endParaRPr lang="en-US" sz="120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FRBR is divided into three different entities, with Group 1 receiving the most attention. The Group 2 entities can be thought of as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agents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responsible for the existence of Group 1 products, and Group 3 concerns subjects.</a:t>
            </a:r>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7C1564-006B-6E45-8889-4DACCBD8CB12}" type="slidenum">
              <a:rPr lang="en-US" sz="1200"/>
              <a:pPr/>
              <a:t>31</a:t>
            </a:fld>
            <a:endParaRPr lang="en-US" sz="120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Assess the needs/requirements of your materials and your users, ideally use the standard that is the best fit for your situation.</a:t>
            </a:r>
          </a:p>
          <a:p>
            <a:pPr eaLnBrk="1" hangingPunct="1"/>
            <a:r>
              <a:rPr lang="en-US" dirty="0">
                <a:latin typeface="Arial" charset="0"/>
                <a:ea typeface="ＭＳ Ｐゴシック" charset="0"/>
                <a:cs typeface="ＭＳ Ｐゴシック" charset="0"/>
              </a:rPr>
              <a:t>Take into consideration issues such as your resources for training; backwards compatibility (if the material will be aggregated with materials cataloged using a different standard in the past);</a:t>
            </a:r>
            <a:r>
              <a:rPr lang="en-US" dirty="0" smtClean="0">
                <a:latin typeface="Arial" charset="0"/>
                <a:ea typeface="ＭＳ Ｐゴシック" charset="0"/>
                <a:cs typeface="ＭＳ Ｐゴシック" charset="0"/>
              </a:rPr>
              <a:t> and</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whether </a:t>
            </a:r>
            <a:r>
              <a:rPr lang="en-US" dirty="0">
                <a:latin typeface="Arial" charset="0"/>
                <a:ea typeface="ＭＳ Ｐゴシック" charset="0"/>
                <a:cs typeface="ＭＳ Ｐゴシック" charset="0"/>
              </a:rPr>
              <a:t>you will be merging your database with other resources (it is always helpful to use a standard widely used by others cataloging the same types of materials)</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492A49-D3CA-CD41-B29D-294477D2D972}" type="slidenum">
              <a:rPr lang="en-US" sz="1200"/>
              <a:pPr/>
              <a:t>32</a:t>
            </a:fld>
            <a:endParaRPr lang="en-US" sz="120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Take advantage of </a:t>
            </a:r>
            <a:r>
              <a:rPr lang="en-US" dirty="0" smtClean="0">
                <a:latin typeface="Arial" charset="0"/>
                <a:ea typeface="ＭＳ Ｐゴシック" charset="0"/>
                <a:cs typeface="ＭＳ Ｐゴシック" charset="0"/>
              </a:rPr>
              <a:t>resources</a:t>
            </a:r>
            <a:r>
              <a:rPr lang="en-US" baseline="0" dirty="0" smtClean="0">
                <a:latin typeface="Arial" charset="0"/>
                <a:ea typeface="ＭＳ Ｐゴシック" charset="0"/>
                <a:cs typeface="ＭＳ Ｐゴシック" charset="0"/>
              </a:rPr>
              <a:t> as the </a:t>
            </a:r>
            <a:r>
              <a:rPr lang="en-US" dirty="0" smtClean="0">
                <a:latin typeface="Arial" charset="0"/>
                <a:ea typeface="ＭＳ Ｐゴシック" charset="0"/>
                <a:cs typeface="ＭＳ Ｐゴシック" charset="0"/>
              </a:rPr>
              <a:t>LC  </a:t>
            </a:r>
            <a:r>
              <a:rPr lang="en-US" dirty="0">
                <a:latin typeface="Arial" charset="0"/>
                <a:ea typeface="ＭＳ Ｐゴシック" charset="0"/>
                <a:cs typeface="ＭＳ Ｐゴシック" charset="0"/>
              </a:rPr>
              <a:t>Rule </a:t>
            </a:r>
            <a:r>
              <a:rPr lang="en-US" dirty="0" smtClean="0">
                <a:latin typeface="Arial" charset="0"/>
                <a:ea typeface="ＭＳ Ｐゴシック" charset="0"/>
                <a:cs typeface="ＭＳ Ｐゴシック" charset="0"/>
              </a:rPr>
              <a:t>Interpretations and </a:t>
            </a:r>
            <a:r>
              <a:rPr lang="en-US" dirty="0">
                <a:latin typeface="Arial" charset="0"/>
                <a:ea typeface="ＭＳ Ｐゴシック" charset="0"/>
                <a:cs typeface="ＭＳ Ｐゴシック" charset="0"/>
              </a:rPr>
              <a:t>books on cataloging </a:t>
            </a:r>
          </a:p>
          <a:p>
            <a:pPr eaLnBrk="1" hangingPunct="1"/>
            <a:r>
              <a:rPr lang="en-US" dirty="0">
                <a:latin typeface="Arial" charset="0"/>
                <a:ea typeface="ＭＳ Ｐゴシック" charset="0"/>
                <a:cs typeface="ＭＳ Ｐゴシック" charset="0"/>
              </a:rPr>
              <a:t>View records created by others to use as </a:t>
            </a:r>
            <a:r>
              <a:rPr lang="en-US" dirty="0" smtClean="0">
                <a:latin typeface="Arial" charset="0"/>
                <a:ea typeface="ＭＳ Ｐゴシック" charset="0"/>
                <a:cs typeface="ＭＳ Ｐゴシック" charset="0"/>
              </a:rPr>
              <a:t>samples, such</a:t>
            </a:r>
            <a:r>
              <a:rPr lang="en-US" baseline="0" dirty="0" smtClean="0">
                <a:latin typeface="Arial" charset="0"/>
                <a:ea typeface="ＭＳ Ｐゴシック" charset="0"/>
                <a:cs typeface="ＭＳ Ｐゴシック" charset="0"/>
              </a:rPr>
              <a:t> as those published in the AMIA </a:t>
            </a:r>
            <a:r>
              <a:rPr lang="en-US" dirty="0" smtClean="0">
                <a:latin typeface="Arial" charset="0"/>
                <a:ea typeface="ＭＳ Ｐゴシック" charset="0"/>
              </a:rPr>
              <a:t>Compendium </a:t>
            </a:r>
            <a:r>
              <a:rPr lang="en-US" dirty="0">
                <a:latin typeface="Arial" charset="0"/>
                <a:ea typeface="ＭＳ Ｐゴシック" charset="0"/>
              </a:rPr>
              <a:t>of Moving Image Cataloging </a:t>
            </a:r>
            <a:r>
              <a:rPr lang="en-US" dirty="0" smtClean="0">
                <a:latin typeface="Arial" charset="0"/>
                <a:ea typeface="ＭＳ Ｐゴシック" charset="0"/>
              </a:rPr>
              <a:t>Practice.</a:t>
            </a:r>
            <a:r>
              <a:rPr lang="en-US" baseline="0" dirty="0" smtClean="0">
                <a:latin typeface="Arial" charset="0"/>
                <a:ea typeface="ＭＳ Ｐゴシック" charset="0"/>
              </a:rPr>
              <a:t> Also, s</a:t>
            </a:r>
            <a:r>
              <a:rPr lang="en-US" dirty="0" smtClean="0">
                <a:latin typeface="Arial" charset="0"/>
                <a:ea typeface="ＭＳ Ｐゴシック" charset="0"/>
              </a:rPr>
              <a:t>ome </a:t>
            </a:r>
            <a:r>
              <a:rPr lang="en-US" dirty="0" err="1" smtClean="0">
                <a:latin typeface="Arial" charset="0"/>
                <a:ea typeface="ＭＳ Ｐゴシック" charset="0"/>
              </a:rPr>
              <a:t>softwares</a:t>
            </a:r>
            <a:r>
              <a:rPr lang="en-US" dirty="0" smtClean="0">
                <a:latin typeface="Arial" charset="0"/>
                <a:ea typeface="ＭＳ Ｐゴシック" charset="0"/>
              </a:rPr>
              <a:t> have </a:t>
            </a:r>
            <a:r>
              <a:rPr lang="en-US" dirty="0">
                <a:latin typeface="Arial" charset="0"/>
                <a:ea typeface="ＭＳ Ｐゴシック" charset="0"/>
              </a:rPr>
              <a:t>cataloging rules built </a:t>
            </a:r>
            <a:r>
              <a:rPr lang="en-US" dirty="0" smtClean="0">
                <a:latin typeface="Arial" charset="0"/>
                <a:ea typeface="ＭＳ Ｐゴシック" charset="0"/>
              </a:rPr>
              <a:t>in, so they pop up when you click on a field. </a:t>
            </a:r>
          </a:p>
          <a:p>
            <a:pPr eaLnBrk="1" hangingPunct="1"/>
            <a:r>
              <a:rPr lang="en-US" dirty="0" smtClean="0">
                <a:latin typeface="Arial" charset="0"/>
                <a:ea typeface="ＭＳ Ｐゴシック" charset="0"/>
                <a:cs typeface="ＭＳ Ｐゴシック" charset="0"/>
              </a:rPr>
              <a:t>You may need to modify</a:t>
            </a:r>
            <a:r>
              <a:rPr lang="en-US" baseline="0" dirty="0" smtClean="0">
                <a:latin typeface="Arial" charset="0"/>
                <a:ea typeface="ＭＳ Ｐゴシック" charset="0"/>
                <a:cs typeface="ＭＳ Ｐゴシック" charset="0"/>
              </a:rPr>
              <a:t> rules to fit with your local practice, but do so carefully and selectively, so that you don’t jeopardize your ability to migrate data in the future.</a:t>
            </a:r>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D33F34-6AB1-4042-9CBD-D1937D3A818E}" type="slidenum">
              <a:rPr lang="en-US" sz="1200"/>
              <a:pPr/>
              <a:t>33</a:t>
            </a:fld>
            <a:endParaRPr lang="en-US" sz="120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In addition to weighing factors in cataloging different types of material, most libraries and archives need to also address levels of cataloging. Most cataloging rules define different levels; I</a:t>
            </a:r>
            <a:r>
              <a:rPr lang="ja-JP" altLang="en-US" dirty="0" smtClean="0">
                <a:latin typeface="Arial" charset="0"/>
                <a:ea typeface="ＭＳ Ｐゴシック" charset="0"/>
                <a:cs typeface="ＭＳ Ｐゴシック" charset="0"/>
              </a:rPr>
              <a:t>’</a:t>
            </a:r>
            <a:r>
              <a:rPr lang="en-US" altLang="ja-JP" dirty="0" err="1" smtClean="0">
                <a:latin typeface="Arial" charset="0"/>
                <a:ea typeface="ＭＳ Ｐゴシック" charset="0"/>
                <a:cs typeface="ＭＳ Ｐゴシック" charset="0"/>
              </a:rPr>
              <a:t>ve</a:t>
            </a:r>
            <a:r>
              <a:rPr lang="en-US" altLang="ja-JP" dirty="0" smtClean="0">
                <a:latin typeface="Arial" charset="0"/>
                <a:ea typeface="ＭＳ Ｐゴシック" charset="0"/>
                <a:cs typeface="ＭＳ Ｐゴシック" charset="0"/>
              </a:rPr>
              <a:t> listed PFA</a:t>
            </a:r>
            <a:r>
              <a:rPr lang="ja-JP" altLang="en-US" dirty="0" smtClean="0">
                <a:latin typeface="Arial" charset="0"/>
                <a:ea typeface="ＭＳ Ｐゴシック" charset="0"/>
                <a:cs typeface="ＭＳ Ｐゴシック" charset="0"/>
              </a:rPr>
              <a:t>’</a:t>
            </a:r>
            <a:r>
              <a:rPr lang="en-US" altLang="ja-JP" dirty="0" err="1" smtClean="0">
                <a:latin typeface="Arial" charset="0"/>
                <a:ea typeface="ＭＳ Ｐゴシック" charset="0"/>
                <a:cs typeface="ＭＳ Ｐゴシック" charset="0"/>
              </a:rPr>
              <a:t>s</a:t>
            </a:r>
            <a:r>
              <a:rPr lang="en-US" altLang="ja-JP" dirty="0" smtClean="0">
                <a:latin typeface="Arial" charset="0"/>
                <a:ea typeface="ＭＳ Ｐゴシック" charset="0"/>
                <a:cs typeface="ＭＳ Ｐゴシック" charset="0"/>
              </a:rPr>
              <a:t> interpretations of cataloging levels above.  </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Although in an ideal world, we would all have the resources to catalog everything as fully as possible, this is rarely the case, so most libraries and archives have a triage system to assign various levels of cataloging to materials.  At PFA, we generally create an inventory-level record when a work is first received, and later catalog it to a minimal or full level.</a:t>
            </a:r>
          </a:p>
          <a:p>
            <a:endParaRPr lang="en-US" dirty="0" smtClean="0">
              <a:latin typeface="Arial" charset="0"/>
              <a:ea typeface="ＭＳ Ｐゴシック" charset="0"/>
              <a:cs typeface="ＭＳ Ｐゴシック" charset="0"/>
            </a:endParaRPr>
          </a:p>
          <a:p>
            <a:pPr eaLnBrk="1" hangingPunct="1"/>
            <a:r>
              <a:rPr lang="en-US" dirty="0" smtClean="0">
                <a:latin typeface="FranklinGothic" charset="0"/>
                <a:ea typeface="ＭＳ Ｐゴシック" charset="0"/>
                <a:cs typeface="ＭＳ Ｐゴシック" charset="0"/>
              </a:rPr>
              <a:t>The nature of your institution and your collection will help determine what level or levels of cataloging you will strive for, and whether you will catalog different types of materials to different degrees.  As most of us are faced with huge backlogs and meager resources, we need to plan cataloging workflow to provide the most access possible within a reasonable timeframe, weighing the needs of specific types of materials.  </a:t>
            </a:r>
          </a:p>
          <a:p>
            <a:pPr eaLnBrk="1" hangingPunct="1"/>
            <a:endParaRPr lang="en-US" dirty="0" smtClean="0">
              <a:latin typeface="FranklinGothic" charset="0"/>
              <a:ea typeface="ＭＳ Ｐゴシック" charset="0"/>
              <a:cs typeface="ＭＳ Ｐゴシック" charset="0"/>
            </a:endParaRPr>
          </a:p>
          <a:p>
            <a:pPr eaLnBrk="1" hangingPunct="1"/>
            <a:r>
              <a:rPr lang="en-US" dirty="0" smtClean="0">
                <a:latin typeface="FranklinGothic" charset="0"/>
                <a:ea typeface="ＭＳ Ｐゴシック" charset="0"/>
                <a:cs typeface="ＭＳ Ｐゴシック" charset="0"/>
              </a:rPr>
              <a:t>It</a:t>
            </a:r>
            <a:r>
              <a:rPr lang="en-US" baseline="0" dirty="0" smtClean="0">
                <a:latin typeface="FranklinGothic" charset="0"/>
                <a:ea typeface="ＭＳ Ｐゴシック" charset="0"/>
                <a:cs typeface="ＭＳ Ｐゴシック" charset="0"/>
              </a:rPr>
              <a:t> is certainly o</a:t>
            </a:r>
            <a:r>
              <a:rPr lang="en-US" dirty="0" smtClean="0">
                <a:latin typeface="FranklinGothic" charset="0"/>
                <a:ea typeface="ＭＳ Ｐゴシック" charset="0"/>
                <a:cs typeface="ＭＳ Ｐゴシック" charset="0"/>
              </a:rPr>
              <a:t>ptimal to create full records, transcribing information directly from item as well as using secondary sources.  However, this process is very time-consuming = costly.  Consequently, many institutions catalog to a less complete level, often from secondary sources of information.  </a:t>
            </a:r>
            <a:endParaRPr lang="en-US" dirty="0" smtClean="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728873-04F0-3448-8FD1-DDF722FE0BB0}" type="slidenum">
              <a:rPr lang="en-US" sz="1200"/>
              <a:pPr/>
              <a:t>34</a:t>
            </a:fld>
            <a:endParaRPr lang="en-US" sz="120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Make sure to include information on what standard you are using in your </a:t>
            </a:r>
            <a:r>
              <a:rPr lang="en-US" dirty="0" smtClean="0">
                <a:latin typeface="Arial" charset="0"/>
                <a:ea typeface="ＭＳ Ｐゴシック" charset="0"/>
                <a:cs typeface="ＭＳ Ｐゴシック" charset="0"/>
              </a:rPr>
              <a:t>record.</a:t>
            </a:r>
            <a:endParaRPr lang="en-US"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E0162C-27DA-3F4D-B8DE-D78A1CC5428E}" type="slidenum">
              <a:rPr lang="en-US" sz="1200"/>
              <a:pPr/>
              <a:t>35</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As we discussed last week, data value standards, or controlled vocabularies, are lists of names, titles or topical terms organized so that an indexer or cataloger can gather like items under the same subject. For example, one person might say moving images, another motion pictures, another film to mean the same thing.  Without a controlled vocabulary, a researcher would not retrieve similar works indexed under different terms unless he or she searched under each individual term.  The most useful controlled vocabularies are ones that are centrally maintained and contributed to centrally; in the U.S. the Library of Congress maintains several. And the Virtual International Authority File is compiling names from countries around the globe; it is maintained by OCLC.</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Ones commonly used in film cataloging include</a:t>
            </a:r>
            <a:r>
              <a:rPr lang="en-US" baseline="0" dirty="0" smtClean="0">
                <a:latin typeface="Arial" charset="0"/>
                <a:ea typeface="ＭＳ Ｐゴシック" charset="0"/>
                <a:cs typeface="ＭＳ Ｐゴシック" charset="0"/>
              </a:rPr>
              <a:t> the Library of Congress Subject Headings (LCSH) and Library of Congress Authorities. The Library of Congress Genre-Form Terms are merged with LCSH. VIAF aggregates Library of Congress authorities along with many from other countries.</a:t>
            </a:r>
            <a:endParaRPr lang="en-US"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Library of Congress authorities website has aggregated subject, genre and form headings under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subject authority headings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personal and corporate name headings, as well as title headings, are also collected here.</a:t>
            </a:r>
            <a:endParaRPr lang="en-US">
              <a:latin typeface="Arial" charset="0"/>
              <a:ea typeface="ＭＳ Ｐゴシック" charset="0"/>
              <a:cs typeface="ＭＳ Ｐゴシック" charset="0"/>
            </a:endParaRPr>
          </a:p>
        </p:txBody>
      </p:sp>
      <p:sp>
        <p:nvSpPr>
          <p:cNvPr id="92163"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72498B-880F-0B44-8CBD-762482D946A3}"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Here’s an example of a Library of Congress title authority record for Seven Samurai showing a number of variant titles. </a:t>
            </a:r>
          </a:p>
        </p:txBody>
      </p:sp>
      <p:sp>
        <p:nvSpPr>
          <p:cNvPr id="94211"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2266AF-31EA-B543-B581-A326644289C4}" type="slidenum">
              <a:rPr lang="en-US" sz="1200"/>
              <a:pP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Virtual Authority File, which joins headings from a number of standards bodies from countries around the world, is maintained by OCLC. It includes headings for personal and corporate names, geographic name, and works, among others.</a:t>
            </a:r>
          </a:p>
        </p:txBody>
      </p:sp>
      <p:sp>
        <p:nvSpPr>
          <p:cNvPr id="96259"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559E79-77B6-5240-9C1A-1CD0C12AB297}" type="slidenum">
              <a:rPr lang="en-US" sz="1200"/>
              <a:pPr/>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 is an example of a personal name record.</a:t>
            </a:r>
          </a:p>
        </p:txBody>
      </p:sp>
      <p:sp>
        <p:nvSpPr>
          <p:cNvPr id="98307"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3C2799-9B59-E748-A811-DB79D2E4DB6F}" type="slidenum">
              <a:rPr lang="en-US" sz="1200"/>
              <a:pPr/>
              <a:t>39</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Palatino" charset="0"/>
                <a:ea typeface="ヒラギノ角ゴ Pro W3" charset="0"/>
                <a:cs typeface="ヒラギノ角ゴ Pro W3" charset="0"/>
              </a:rPr>
              <a:t>Authority records enable one to link alternate, preceding, or succeeding names to one main term, then anyone searching by any alternate will still have a successful search. </a:t>
            </a:r>
            <a:endParaRPr lang="en-US" dirty="0" smtClean="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137219"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4A5749-3085-DA43-B8A5-E4E18BBD3B10}" type="slidenum">
              <a:rPr lang="en-US" sz="1200"/>
              <a:pPr/>
              <a:t>40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a:ln/>
        </p:spPr>
      </p:sp>
      <p:sp>
        <p:nvSpPr>
          <p:cNvPr id="180226"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a:latin typeface="Palatino" charset="0"/>
                <a:ea typeface="ＭＳ Ｐゴシック" charset="0"/>
                <a:cs typeface="ＭＳ Ｐゴシック" charset="0"/>
              </a:rPr>
              <a:t>In the development of new tools such as RDA and particularly EN 15907, there has been a lot of discussion on how to represent the four group 1</a:t>
            </a:r>
            <a:r>
              <a:rPr lang="en-US" dirty="0" smtClean="0">
                <a:latin typeface="Palatino" charset="0"/>
                <a:ea typeface="ＭＳ Ｐゴシック" charset="0"/>
                <a:cs typeface="ＭＳ Ｐゴシック" charset="0"/>
              </a:rPr>
              <a:t> entities: </a:t>
            </a:r>
            <a:r>
              <a:rPr lang="en-US" dirty="0">
                <a:latin typeface="Palatino" charset="0"/>
                <a:ea typeface="ＭＳ Ｐゴシック" charset="0"/>
                <a:cs typeface="ＭＳ Ｐゴシック" charset="0"/>
              </a:rPr>
              <a:t>work, expression, manifestation, and item. Although they work relatively well for bibliographic texts, they</a:t>
            </a:r>
            <a:r>
              <a:rPr lang="en-US" dirty="0" smtClean="0">
                <a:latin typeface="Palatino" charset="0"/>
                <a:ea typeface="ＭＳ Ｐゴシック" charset="0"/>
                <a:cs typeface="ＭＳ Ｐゴシック" charset="0"/>
              </a:rPr>
              <a:t> aren’t</a:t>
            </a:r>
            <a:r>
              <a:rPr lang="en-US" altLang="ja-JP" dirty="0" smtClean="0">
                <a:latin typeface="Palatino" charset="0"/>
                <a:ea typeface="ＭＳ Ｐゴシック" charset="0"/>
                <a:cs typeface="ＭＳ Ｐゴシック" charset="0"/>
              </a:rPr>
              <a:t> </a:t>
            </a:r>
            <a:r>
              <a:rPr lang="en-US" altLang="ja-JP" dirty="0">
                <a:latin typeface="Palatino" charset="0"/>
                <a:ea typeface="ＭＳ Ｐゴシック" charset="0"/>
                <a:cs typeface="ＭＳ Ｐゴシック" charset="0"/>
              </a:rPr>
              <a:t>as easy to implement for other formats such as moving images. So various groups have come up with different interpretations.  For example, the Online Audiovisual Catalogers group  (http://www.olacinc.org) developed a report on moving image works that describes a concept of </a:t>
            </a:r>
            <a:r>
              <a:rPr lang="ja-JP" altLang="en-US" dirty="0">
                <a:latin typeface="Palatino" charset="0"/>
                <a:ea typeface="ＭＳ Ｐゴシック" charset="0"/>
                <a:cs typeface="ＭＳ Ｐゴシック" charset="0"/>
              </a:rPr>
              <a:t>“</a:t>
            </a:r>
            <a:r>
              <a:rPr lang="en-US" altLang="ja-JP" dirty="0">
                <a:latin typeface="Palatino" charset="0"/>
                <a:ea typeface="ＭＳ Ｐゴシック" charset="0"/>
                <a:cs typeface="ＭＳ Ｐゴシック" charset="0"/>
              </a:rPr>
              <a:t>Work Primary Expression</a:t>
            </a:r>
            <a:r>
              <a:rPr lang="ja-JP" altLang="en-US" dirty="0">
                <a:latin typeface="Palatino" charset="0"/>
                <a:ea typeface="ＭＳ Ｐゴシック" charset="0"/>
                <a:cs typeface="ＭＳ Ｐゴシック" charset="0"/>
              </a:rPr>
              <a:t>”</a:t>
            </a:r>
            <a:r>
              <a:rPr lang="en-US" altLang="ja-JP" dirty="0">
                <a:latin typeface="Palatino" charset="0"/>
                <a:ea typeface="ＭＳ Ｐゴシック" charset="0"/>
                <a:cs typeface="ＭＳ Ｐゴシック" charset="0"/>
              </a:rPr>
              <a:t> which is usually a </a:t>
            </a:r>
            <a:r>
              <a:rPr lang="en-US" altLang="ja-JP" dirty="0" smtClean="0">
                <a:latin typeface="Palatino" charset="0"/>
                <a:ea typeface="ＭＳ Ｐゴシック" charset="0"/>
                <a:cs typeface="ＭＳ Ｐゴシック" charset="0"/>
              </a:rPr>
              <a:t>film’s </a:t>
            </a:r>
            <a:r>
              <a:rPr lang="en-US" altLang="ja-JP" dirty="0">
                <a:latin typeface="Palatino" charset="0"/>
                <a:ea typeface="ＭＳ Ｐゴシック" charset="0"/>
                <a:cs typeface="ＭＳ Ｐゴシック" charset="0"/>
              </a:rPr>
              <a:t>original release version. In my opinion one of the important concepts to remember about FRBR is that it is CONCEPTUAL – different user groups may interpret the four entities differently. I sometimes think of it like a ladder; depending on what type of institution you are cataloging for you may describe the levels differently. For example, a general library may want to describe the original Shakespeare play </a:t>
            </a:r>
            <a:r>
              <a:rPr lang="ja-JP" altLang="en-US" dirty="0">
                <a:latin typeface="Palatino" charset="0"/>
                <a:ea typeface="ＭＳ Ｐゴシック" charset="0"/>
                <a:cs typeface="ＭＳ Ｐゴシック" charset="0"/>
              </a:rPr>
              <a:t>“</a:t>
            </a:r>
            <a:r>
              <a:rPr lang="en-US" altLang="ja-JP" dirty="0">
                <a:latin typeface="Palatino" charset="0"/>
                <a:ea typeface="ＭＳ Ｐゴシック" charset="0"/>
                <a:cs typeface="ＭＳ Ｐゴシック" charset="0"/>
              </a:rPr>
              <a:t>Hamlet</a:t>
            </a:r>
            <a:r>
              <a:rPr lang="ja-JP" altLang="en-US" dirty="0">
                <a:latin typeface="Palatino" charset="0"/>
                <a:ea typeface="ＭＳ Ｐゴシック" charset="0"/>
                <a:cs typeface="ＭＳ Ｐゴシック" charset="0"/>
              </a:rPr>
              <a:t>”</a:t>
            </a:r>
            <a:r>
              <a:rPr lang="en-US" altLang="ja-JP" dirty="0">
                <a:latin typeface="Palatino" charset="0"/>
                <a:ea typeface="ＭＳ Ｐゴシック" charset="0"/>
                <a:cs typeface="ＭＳ Ｐゴシック" charset="0"/>
              </a:rPr>
              <a:t> at the work level, while an archive that only has moving image works might start with a particular variant.  But for </a:t>
            </a:r>
            <a:r>
              <a:rPr lang="en-US" altLang="ja-JP" dirty="0" smtClean="0">
                <a:latin typeface="Palatino" charset="0"/>
                <a:ea typeface="ＭＳ Ｐゴシック" charset="0"/>
                <a:cs typeface="ＭＳ Ｐゴシック" charset="0"/>
              </a:rPr>
              <a:t>today</a:t>
            </a:r>
            <a:r>
              <a:rPr lang="ja-JP" altLang="en-US" dirty="0" smtClean="0">
                <a:latin typeface="Palatino" charset="0"/>
                <a:ea typeface="ＭＳ Ｐゴシック" charset="0"/>
                <a:cs typeface="ＭＳ Ｐゴシック" charset="0"/>
              </a:rPr>
              <a:t>’</a:t>
            </a:r>
            <a:r>
              <a:rPr lang="en-US" altLang="ja-JP" dirty="0" smtClean="0">
                <a:latin typeface="Palatino" charset="0"/>
                <a:ea typeface="ＭＳ Ｐゴシック" charset="0"/>
                <a:cs typeface="ＭＳ Ｐゴシック" charset="0"/>
              </a:rPr>
              <a:t>s</a:t>
            </a:r>
            <a:r>
              <a:rPr lang="en-US" altLang="ja-JP" baseline="0" dirty="0">
                <a:latin typeface="Palatino" charset="0"/>
                <a:ea typeface="ＭＳ Ｐゴシック" charset="0"/>
                <a:cs typeface="ＭＳ Ｐゴシック" charset="0"/>
              </a:rPr>
              <a:t> </a:t>
            </a:r>
            <a:r>
              <a:rPr lang="en-US" altLang="ja-JP" dirty="0" smtClean="0">
                <a:latin typeface="Palatino" charset="0"/>
                <a:ea typeface="ＭＳ Ｐゴシック" charset="0"/>
                <a:cs typeface="ＭＳ Ｐゴシック" charset="0"/>
              </a:rPr>
              <a:t>talk</a:t>
            </a:r>
            <a:r>
              <a:rPr lang="en-US" altLang="ja-JP" dirty="0">
                <a:latin typeface="Palatino" charset="0"/>
                <a:ea typeface="ＭＳ Ｐゴシック" charset="0"/>
                <a:cs typeface="ＭＳ Ｐゴシック" charset="0"/>
              </a:rPr>
              <a:t>, I will describe the general way I think FRBR is interpreted. </a:t>
            </a:r>
          </a:p>
          <a:p>
            <a:pPr eaLnBrk="1" hangingPunct="1"/>
            <a:endParaRPr lang="en-US" dirty="0">
              <a:latin typeface="Palatino" charset="0"/>
              <a:ea typeface="ＭＳ Ｐゴシック" charset="0"/>
              <a:cs typeface="ＭＳ Ｐゴシック" charset="0"/>
            </a:endParaRPr>
          </a:p>
        </p:txBody>
      </p:sp>
      <p:sp>
        <p:nvSpPr>
          <p:cNvPr id="180227"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CE599C-BF1C-9046-AA66-414A8AF119A2}" type="slidenum">
              <a:rPr lang="en-US" sz="1200"/>
              <a:pPr/>
              <a:t>4</a:t>
            </a:fld>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DBFF64-C051-5E4E-BC2D-F895AB07E45D}" type="slidenum">
              <a:rPr lang="en-US" sz="1200"/>
              <a:pPr/>
              <a:t>41</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lvl="1" eaLnBrk="1" hangingPunct="1"/>
            <a:r>
              <a:rPr lang="en-US" dirty="0">
                <a:solidFill>
                  <a:srgbClr val="000000"/>
                </a:solidFill>
                <a:latin typeface="Times New Roman" charset="0"/>
                <a:ea typeface="ヒラギノ角ゴ Pro W3" charset="0"/>
                <a:cs typeface="ヒラギノ角ゴ Pro W3" charset="0"/>
              </a:rPr>
              <a:t>And they can not only describe a subject, but also put it in </a:t>
            </a:r>
            <a:r>
              <a:rPr lang="en-US" dirty="0" smtClean="0">
                <a:solidFill>
                  <a:srgbClr val="000000"/>
                </a:solidFill>
                <a:latin typeface="Times New Roman" charset="0"/>
                <a:ea typeface="ヒラギノ角ゴ Pro W3" charset="0"/>
                <a:cs typeface="ヒラギノ角ゴ Pro W3" charset="0"/>
              </a:rPr>
              <a:t>context</a:t>
            </a:r>
            <a:endParaRPr lang="en-US" dirty="0">
              <a:latin typeface="Times" charset="0"/>
              <a:ea typeface="ヒラギノ角ゴ Pro W3" charset="0"/>
              <a:cs typeface="ヒラギノ角ゴ Pro W3"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ヒラギノ角ゴ Pro W3" charset="0"/>
                <a:cs typeface="ヒラギノ角ゴ Pro W3" charset="0"/>
              </a:rPr>
              <a:t>They can also</a:t>
            </a:r>
            <a:r>
              <a:rPr lang="en-US" baseline="0" dirty="0" smtClean="0">
                <a:latin typeface="Times New Roman" charset="0"/>
                <a:ea typeface="ヒラギノ角ゴ Pro W3" charset="0"/>
                <a:cs typeface="ヒラギノ角ゴ Pro W3" charset="0"/>
              </a:rPr>
              <a:t> differentiate between s</a:t>
            </a:r>
            <a:r>
              <a:rPr lang="en-US" dirty="0" smtClean="0">
                <a:latin typeface="Times New Roman" charset="0"/>
                <a:ea typeface="ヒラギノ角ゴ Pro W3" charset="0"/>
                <a:cs typeface="ヒラギノ角ゴ Pro W3" charset="0"/>
              </a:rPr>
              <a:t>ynonyms, or differently spelled words that mean the same thing, such as dentures or false teeth; </a:t>
            </a:r>
            <a:endParaRPr lang="en-US" dirty="0" smtClean="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143363"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8CA292-769C-D044-BB65-3EA054BCFDCA}" type="slidenum">
              <a:rPr lang="en-US" sz="1200"/>
              <a:pPr/>
              <a:t>42</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endParaRPr lang="en-US">
              <a:latin typeface="Arial" charset="0"/>
              <a:ea typeface="ＭＳ Ｐゴシック" charset="0"/>
              <a:cs typeface="ＭＳ Ｐゴシック" charset="0"/>
            </a:endParaRPr>
          </a:p>
        </p:txBody>
      </p:sp>
      <p:sp>
        <p:nvSpPr>
          <p:cNvPr id="145411"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ACB4AC-45B1-6343-8A2F-A17196757E53}" type="slidenum">
              <a:rPr lang="en-US" sz="1200"/>
              <a:pPr/>
              <a:t>43</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lvl="2" eaLnBrk="1" hangingPunct="1"/>
            <a:r>
              <a:rPr lang="en-US" dirty="0">
                <a:latin typeface="Times New Roman" charset="0"/>
                <a:ea typeface="ヒラギノ角ゴ Pro W3" charset="0"/>
                <a:cs typeface="ヒラギノ角ゴ Pro W3" charset="0"/>
              </a:rPr>
              <a:t>Another  key benefit of controlled vocabularies is that they can differentiate </a:t>
            </a:r>
            <a:r>
              <a:rPr lang="en-US" dirty="0" smtClean="0">
                <a:latin typeface="Times New Roman" charset="0"/>
                <a:ea typeface="ヒラギノ角ゴ Pro W3" charset="0"/>
                <a:cs typeface="ヒラギノ角ゴ Pro W3" charset="0"/>
              </a:rPr>
              <a:t>between</a:t>
            </a:r>
          </a:p>
          <a:p>
            <a:pPr lvl="2" eaLnBrk="1" hangingPunct="1"/>
            <a:r>
              <a:rPr lang="en-US" dirty="0">
                <a:latin typeface="Times New Roman" charset="0"/>
                <a:ea typeface="ヒラギノ角ゴ Pro W3" charset="0"/>
                <a:cs typeface="ヒラギノ角ゴ Pro W3" charset="0"/>
              </a:rPr>
              <a:t>Homographs, or words spelled the same but with different meanings, such </a:t>
            </a:r>
            <a:r>
              <a:rPr lang="en-US" dirty="0" smtClean="0">
                <a:latin typeface="Times New Roman" charset="0"/>
                <a:ea typeface="ヒラギノ角ゴ Pro W3" charset="0"/>
                <a:cs typeface="ヒラギノ角ゴ Pro W3" charset="0"/>
              </a:rPr>
              <a:t>as</a:t>
            </a:r>
            <a:r>
              <a:rPr lang="en-US" baseline="0" dirty="0" smtClean="0">
                <a:latin typeface="Times New Roman" charset="0"/>
                <a:ea typeface="ヒラギノ角ゴ Pro W3" charset="0"/>
                <a:cs typeface="ヒラギノ角ゴ Pro W3" charset="0"/>
              </a:rPr>
              <a:t> boxers</a:t>
            </a:r>
            <a:endParaRPr lang="en-US" dirty="0" smtClean="0">
              <a:latin typeface="Times New Roman" charset="0"/>
              <a:ea typeface="ヒラギノ角ゴ Pro W3" charset="0"/>
              <a:cs typeface="ヒラギノ角ゴ Pro W3" charset="0"/>
            </a:endParaRPr>
          </a:p>
          <a:p>
            <a:endParaRPr lang="en-US" dirty="0">
              <a:latin typeface="Arial" charset="0"/>
              <a:ea typeface="ＭＳ Ｐゴシック" charset="0"/>
              <a:cs typeface="ＭＳ Ｐゴシック" charset="0"/>
            </a:endParaRPr>
          </a:p>
        </p:txBody>
      </p:sp>
      <p:sp>
        <p:nvSpPr>
          <p:cNvPr id="141315"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B42C7B-8918-174A-B5F0-A8FD6A90117E}" type="slidenum">
              <a:rPr lang="en-US" sz="1200"/>
              <a:pPr/>
              <a:t>44</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114105C-B700-094C-A918-241383246210}" type="slidenum">
              <a:rPr lang="en-US" sz="1200"/>
              <a:pPr/>
              <a:t>45</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charset="0"/>
                <a:ea typeface="ヒラギノ角ゴ Pro W3" charset="0"/>
                <a:cs typeface="ヒラギノ角ゴ Pro W3" charset="0"/>
              </a:rPr>
              <a:t>Indexing images brings additional complexities, in that you may not only need to describe the content of the image - what is actually represented -- as well as what the image is about.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Times" charset="0"/>
              <a:ea typeface="ヒラギノ角ゴ Pro W3" charset="0"/>
              <a:cs typeface="ヒラギノ角ゴ Pro W3" charset="0"/>
            </a:endParaRPr>
          </a:p>
          <a:p>
            <a:pPr eaLnBrk="1" hangingPunct="1"/>
            <a:r>
              <a:rPr lang="en-US" dirty="0" smtClean="0">
                <a:latin typeface="Times" charset="0"/>
                <a:ea typeface="ヒラギノ角ゴ Pro W3" charset="0"/>
                <a:cs typeface="ヒラギノ角ゴ Pro W3" charset="0"/>
              </a:rPr>
              <a:t> </a:t>
            </a:r>
            <a:r>
              <a:rPr lang="en-US" dirty="0">
                <a:solidFill>
                  <a:srgbClr val="000000"/>
                </a:solidFill>
                <a:latin typeface="Times New Roman" charset="0"/>
                <a:ea typeface="ヒラギノ角ゴ Pro W3" charset="0"/>
                <a:cs typeface="ヒラギノ角ゴ Pro W3" charset="0"/>
              </a:rPr>
              <a:t>And, someone looking for images depicting rural poverty or migrant labor would only find Dorothea Lange</a:t>
            </a:r>
            <a:r>
              <a:rPr lang="ja-JP" altLang="en-US" dirty="0">
                <a:solidFill>
                  <a:srgbClr val="000000"/>
                </a:solidFill>
                <a:latin typeface="Times New Roman" charset="0"/>
                <a:ea typeface="ヒラギノ角ゴ Pro W3" charset="0"/>
                <a:cs typeface="ヒラギノ角ゴ Pro W3" charset="0"/>
              </a:rPr>
              <a:t>’</a:t>
            </a:r>
            <a:r>
              <a:rPr lang="en-US" altLang="ja-JP" dirty="0">
                <a:solidFill>
                  <a:srgbClr val="000000"/>
                </a:solidFill>
                <a:latin typeface="Times New Roman" charset="0"/>
                <a:ea typeface="ヒラギノ角ゴ Pro W3" charset="0"/>
                <a:cs typeface="ヒラギノ角ゴ Pro W3" charset="0"/>
              </a:rPr>
              <a:t>s photographs if they were indexed using these concepts.  I should say that I did find this image via Google using the search terms </a:t>
            </a:r>
            <a:r>
              <a:rPr lang="ja-JP" altLang="en-US" dirty="0">
                <a:solidFill>
                  <a:srgbClr val="000000"/>
                </a:solidFill>
                <a:latin typeface="Times New Roman" charset="0"/>
                <a:ea typeface="ヒラギノ角ゴ Pro W3" charset="0"/>
                <a:cs typeface="ヒラギノ角ゴ Pro W3" charset="0"/>
              </a:rPr>
              <a:t>“</a:t>
            </a:r>
            <a:r>
              <a:rPr lang="en-US" altLang="ja-JP" dirty="0">
                <a:solidFill>
                  <a:srgbClr val="000000"/>
                </a:solidFill>
                <a:latin typeface="Times New Roman" charset="0"/>
                <a:ea typeface="ヒラギノ角ゴ Pro W3" charset="0"/>
                <a:cs typeface="ヒラギノ角ゴ Pro W3" charset="0"/>
              </a:rPr>
              <a:t>rural poverty</a:t>
            </a:r>
            <a:r>
              <a:rPr lang="ja-JP" altLang="en-US" dirty="0">
                <a:solidFill>
                  <a:srgbClr val="000000"/>
                </a:solidFill>
                <a:latin typeface="Times New Roman" charset="0"/>
                <a:ea typeface="ヒラギノ角ゴ Pro W3" charset="0"/>
                <a:cs typeface="ヒラギノ角ゴ Pro W3" charset="0"/>
              </a:rPr>
              <a:t>”</a:t>
            </a:r>
            <a:r>
              <a:rPr lang="en-US" altLang="ja-JP" dirty="0">
                <a:solidFill>
                  <a:srgbClr val="000000"/>
                </a:solidFill>
                <a:latin typeface="Times New Roman" charset="0"/>
                <a:ea typeface="ヒラギノ角ゴ Pro W3" charset="0"/>
                <a:cs typeface="ヒラギノ角ゴ Pro W3" charset="0"/>
              </a:rPr>
              <a:t>, so the underlying indexing was very precise.</a:t>
            </a:r>
          </a:p>
          <a:p>
            <a:pPr eaLnBrk="1" hangingPunct="1"/>
            <a:endParaRPr lang="en-US" dirty="0">
              <a:latin typeface="Times" charset="0"/>
              <a:ea typeface="ヒラギノ角ゴ Pro W3" charset="0"/>
              <a:cs typeface="ヒラギノ角ゴ Pro W3" charset="0"/>
            </a:endParaRPr>
          </a:p>
          <a:p>
            <a:pPr eaLnBrk="1" hangingPunct="1"/>
            <a:endParaRPr lang="en-US" dirty="0">
              <a:latin typeface="Times" charset="0"/>
              <a:ea typeface="ヒラギノ角ゴ Pro W3" charset="0"/>
              <a:cs typeface="ヒラギノ角ゴ Pro W3" charset="0"/>
            </a:endParaRPr>
          </a:p>
          <a:p>
            <a:pPr eaLnBrk="1" hangingPunct="1"/>
            <a:endParaRPr lang="en-US" dirty="0">
              <a:latin typeface="Times" charset="0"/>
              <a:ea typeface="ヒラギノ角ゴ Pro W3" charset="0"/>
              <a:cs typeface="ヒラギノ角ゴ Pro W3" charset="0"/>
            </a:endParaRPr>
          </a:p>
          <a:p>
            <a:pPr eaLnBrk="1" hangingPunct="1"/>
            <a:endParaRPr lang="en-US" dirty="0">
              <a:latin typeface="Times" charset="0"/>
              <a:ea typeface="ヒラギノ角ゴ Pro W3" charset="0"/>
              <a:cs typeface="ヒラギノ角ゴ Pro W3"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DE51303-38D6-C74F-B3D0-7F30A8DA56FB}" type="slidenum">
              <a:rPr lang="en-US" sz="1200"/>
              <a:pPr/>
              <a:t>46</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ll now go over some additional factors that moving image catalogers must consider. In-depth film cataloging can take much more time than cataloging other formats, so libraries need to weigh the special cataloging needs of various types of materials and factor that in to the time alloted for cataloging.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Although copy cataloging can certainly help reduce cataloging time, not all films, especially the rare or obscure works found in film archives, have records in utilities like OCLC.  Even if a record exists for one format, a cataloger needs to make a new record for each different edition or physical format, just like you would create a new record for a different edition of a book or version on a different carrier, say a book on tape.  Some of this duplication may be avoided when future catalogs move to a FRBR model.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3F59CC-4E09-1C46-B0D6-B5CBB803A33C}" type="slidenum">
              <a:rPr lang="en-US" sz="1200"/>
              <a:pPr/>
              <a:t>47</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Feature films are usually the easiest kind of moving image to catalog, as there is lots of information about them on the Internet and in databases. Additionally, many will be in utilities like OCLC.  However, the voluminous amount of information means that full level catalog records can be very time consuming to create and enter, and may not be the best use of a cataloger</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s</a:t>
            </a:r>
            <a:r>
              <a:rPr lang="en-US" altLang="ja-JP" dirty="0">
                <a:latin typeface="Arial" charset="0"/>
                <a:ea typeface="ＭＳ Ｐゴシック" charset="0"/>
                <a:cs typeface="ＭＳ Ｐゴシック" charset="0"/>
              </a:rPr>
              <a:t> time.</a:t>
            </a:r>
            <a:r>
              <a:rPr lang="en-US" altLang="ja-JP" dirty="0" smtClean="0">
                <a:latin typeface="Arial" charset="0"/>
                <a:ea typeface="ＭＳ Ｐゴシック" charset="0"/>
                <a:cs typeface="ＭＳ Ｐゴシック" charset="0"/>
              </a:rPr>
              <a:t> But limiting </a:t>
            </a:r>
            <a:r>
              <a:rPr lang="en-US" altLang="ja-JP" dirty="0">
                <a:latin typeface="Arial" charset="0"/>
                <a:ea typeface="ＭＳ Ｐゴシック" charset="0"/>
                <a:cs typeface="ＭＳ Ｐゴシック" charset="0"/>
              </a:rPr>
              <a:t>the amount of information available in catalog records will impact retrieval.</a:t>
            </a:r>
            <a:endParaRPr lang="en-US" dirty="0">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Subject access is much more important when cataloguing documentaries, as they are usually retrieved by subject. Indexing beyond the general subject, to include details on specific shots (shot-level indexing) can be of great value to historical research – for example noting shots of particular buildings or people.  However, the very high cost of indexing to shot level must be balanced within institutional resources.  Also, the level of detail can really make a difference here.  For example, a shot of a bridge just tagged as "bridge" is a lot less meaningful than if it was labeled "Golden Gate </a:t>
            </a:r>
            <a:r>
              <a:rPr lang="en-US" dirty="0" smtClean="0">
                <a:latin typeface="Arial" charset="0"/>
                <a:ea typeface="ＭＳ Ｐゴシック" charset="0"/>
                <a:cs typeface="ＭＳ Ｐゴシック" charset="0"/>
              </a:rPr>
              <a:t>Bridge.”</a:t>
            </a:r>
            <a:endParaRPr lang="en-US" dirty="0">
              <a:latin typeface="Arial" charset="0"/>
              <a:ea typeface="ＭＳ Ｐゴシック" charset="0"/>
              <a:cs typeface="ＭＳ Ｐゴシック" charset="0"/>
            </a:endParaRPr>
          </a:p>
        </p:txBody>
      </p:sp>
      <p:sp>
        <p:nvSpPr>
          <p:cNvPr id="21508"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EC8C10B-FBB1-0F46-945E-22120E740CC8}" type="slidenum">
              <a:rPr lang="en-US" sz="1200">
                <a:solidFill>
                  <a:srgbClr val="000000"/>
                </a:solidFill>
              </a:rPr>
              <a:pPr/>
              <a:t>48</a:t>
            </a:fld>
            <a:endParaRPr lang="en-US"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Newsreels and stock footage are generally harder to catalog since there is little or no information available on the item itself.  Newsreels, like television, have multiple titles, parts, and series titles, whereas stock footage generally doesn't have much, if any, credit or title information on the item so the cataloger must supply all the information. In-house vocabularies are often used for such collections, as they can provide more precise and colloquial access than standard headings like LCSH.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Another type of material with unique characteristics is amateur film, or home movies.  Unless the filmmaker is someone like my dad, who even in the 1960s liked to insert titles in our family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home movies, usually such films have no titles so the cataloger must supply them. The title can briefly describe the item (example:  [Vacation in Italy – Lucille Ball – home movies]. Most cataloging rules suggest that supplied titles should be enclosed in square brackets, which indicates that the information was not actually found on the item. Here, as with many non-standard genres, summary notes describing the contents of the work are extremely useful.</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23556"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FE7AB5-AB02-D04F-BCCF-AC63E834C111}" type="slidenum">
              <a:rPr lang="en-US" sz="1200"/>
              <a:pPr/>
              <a:t>49</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5F4F6C9-0973-2F4B-8F5B-22ED8F29E1E3}" type="slidenum">
              <a:rPr lang="en-US" sz="1200">
                <a:solidFill>
                  <a:srgbClr val="000000"/>
                </a:solidFill>
              </a:rPr>
              <a:pPr/>
              <a:t>50</a:t>
            </a:fld>
            <a:endParaRPr lang="en-US" sz="1200">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In cataloguing avant-garde works, catalogers frequently need to use secondary information sources to flesh out a record, and in-depth knowledge of this type of film can be a great asset.  For example, filmmaker James Whitney</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works don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credit him on the screen. But they contain an Ouroboros (an ancient symbol depicting a snake or dragon eating its own tail) at the beginning and ending of each of the films. So unless a cataloger is familiar with his work they would have to do some research to accurately identify a film by him. In addition, for more obscure films it can be quite difficult to find any information at all. Avant-garde filmmakers, like many artists, also have a tendency to make multiple versions of a work, creating another challenge for cataloguing. And to provide in-depth subject or genre access to such works may require in-house vocabularies, as general ones may not offer adequate</a:t>
            </a:r>
            <a:r>
              <a:rPr lang="en-US" altLang="ja-JP" dirty="0" smtClean="0">
                <a:latin typeface="Arial" charset="0"/>
                <a:ea typeface="ＭＳ Ｐゴシック" charset="0"/>
                <a:cs typeface="ＭＳ Ｐゴシック" charset="0"/>
              </a:rPr>
              <a:t> terminology.</a:t>
            </a:r>
            <a:endParaRPr lang="en-US" altLang="ja-JP"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spcBef>
                <a:spcPct val="0"/>
              </a:spcBef>
            </a:pPr>
            <a:r>
              <a:rPr lang="en-US" dirty="0">
                <a:latin typeface="Arial" charset="0"/>
                <a:ea typeface="ＭＳ Ｐゴシック" charset="0"/>
                <a:cs typeface="ＭＳ Ｐゴシック" charset="0"/>
              </a:rPr>
              <a:t>The way I </a:t>
            </a:r>
            <a:r>
              <a:rPr lang="en-US" dirty="0" smtClean="0">
                <a:latin typeface="Arial" charset="0"/>
                <a:ea typeface="ＭＳ Ｐゴシック" charset="0"/>
                <a:cs typeface="ＭＳ Ｐゴシック" charset="0"/>
              </a:rPr>
              <a:t>interpret the</a:t>
            </a:r>
            <a:r>
              <a:rPr lang="en-US" dirty="0" smtClean="0">
                <a:latin typeface="Arial" charset="0"/>
                <a:ea typeface="ＭＳ Ｐゴシック" charset="0"/>
                <a:cs typeface="ＭＳ Ｐゴシック" charset="0"/>
              </a:rPr>
              <a:t> general </a:t>
            </a:r>
            <a:r>
              <a:rPr lang="en-US" dirty="0">
                <a:latin typeface="Arial" charset="0"/>
                <a:ea typeface="ＭＳ Ｐゴシック" charset="0"/>
                <a:cs typeface="ＭＳ Ｐゴシック" charset="0"/>
              </a:rPr>
              <a:t>FRBR entities is as in the above example, where the work would be the first creation – in this case, the play by Shakespeare, and expressions might include various filmed versions, such as the one by Branagh, as well as published copies of the play, a videotape of a performance, etc. Both works and expressions are ideas, not physical items.  The terms manifestation and item refer to the physical (or digital)</a:t>
            </a:r>
            <a:r>
              <a:rPr lang="en-US" dirty="0" smtClean="0">
                <a:latin typeface="Arial" charset="0"/>
                <a:ea typeface="ＭＳ Ｐゴシック" charset="0"/>
                <a:cs typeface="ＭＳ Ｐゴシック" charset="0"/>
              </a:rPr>
              <a:t> instantiations, </a:t>
            </a:r>
            <a:r>
              <a:rPr lang="en-US" dirty="0">
                <a:latin typeface="Arial" charset="0"/>
                <a:ea typeface="ＭＳ Ｐゴシック" charset="0"/>
                <a:cs typeface="ＭＳ Ｐゴシック" charset="0"/>
              </a:rPr>
              <a:t>for example a 35 print, a</a:t>
            </a:r>
            <a:r>
              <a:rPr lang="en-US" dirty="0" smtClean="0">
                <a:latin typeface="Arial" charset="0"/>
                <a:ea typeface="ＭＳ Ｐゴシック" charset="0"/>
                <a:cs typeface="ＭＳ Ｐゴシック" charset="0"/>
              </a:rPr>
              <a:t> DVD </a:t>
            </a:r>
            <a:r>
              <a:rPr lang="en-US" dirty="0">
                <a:latin typeface="Arial" charset="0"/>
                <a:ea typeface="ＭＳ Ｐゴシック" charset="0"/>
                <a:cs typeface="ＭＳ Ｐゴシック" charset="0"/>
              </a:rPr>
              <a:t>etc., and item references a specific manifestation, such as a</a:t>
            </a:r>
            <a:r>
              <a:rPr lang="en-US" dirty="0" smtClean="0">
                <a:latin typeface="Arial" charset="0"/>
                <a:ea typeface="ＭＳ Ｐゴシック" charset="0"/>
                <a:cs typeface="ＭＳ Ｐゴシック" charset="0"/>
              </a:rPr>
              <a:t> particular </a:t>
            </a:r>
            <a:r>
              <a:rPr lang="en-US" dirty="0">
                <a:latin typeface="Arial" charset="0"/>
                <a:ea typeface="ＭＳ Ｐゴシック" charset="0"/>
                <a:cs typeface="ＭＳ Ｐゴシック" charset="0"/>
              </a:rPr>
              <a:t>archive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copy.</a:t>
            </a:r>
          </a:p>
          <a:p>
            <a:pPr eaLnBrk="1" hangingPunct="1">
              <a:spcBef>
                <a:spcPct val="0"/>
              </a:spcBef>
            </a:pPr>
            <a:endParaRPr lang="en-US" dirty="0">
              <a:latin typeface="Arial" charset="0"/>
              <a:ea typeface="ＭＳ Ｐゴシック" charset="0"/>
              <a:cs typeface="ＭＳ Ｐゴシック" charset="0"/>
            </a:endParaRPr>
          </a:p>
          <a:p>
            <a:pPr eaLnBrk="1" hangingPunct="1">
              <a:spcBef>
                <a:spcPct val="0"/>
              </a:spcBef>
            </a:pPr>
            <a:r>
              <a:rPr lang="en-US" dirty="0">
                <a:latin typeface="Arial" charset="0"/>
                <a:ea typeface="ＭＳ Ｐゴシック" charset="0"/>
                <a:cs typeface="ＭＳ Ｐゴシック" charset="0"/>
              </a:rPr>
              <a:t>However, an archive may not need to reference the top level – in this case the play by Shakespeare, but may instead choose to use the Expression level</a:t>
            </a:r>
            <a:r>
              <a:rPr lang="en-US" dirty="0" smtClean="0">
                <a:latin typeface="Arial" charset="0"/>
                <a:ea typeface="ＭＳ Ｐゴシック" charset="0"/>
                <a:cs typeface="ＭＳ Ｐゴシック" charset="0"/>
              </a:rPr>
              <a:t> or the Work primary expression concept to </a:t>
            </a:r>
            <a:r>
              <a:rPr lang="en-US" dirty="0">
                <a:latin typeface="Arial" charset="0"/>
                <a:ea typeface="ＭＳ Ｐゴシック" charset="0"/>
                <a:cs typeface="ＭＳ Ｐゴシック" charset="0"/>
              </a:rPr>
              <a:t>document variants of a particular </a:t>
            </a:r>
            <a:r>
              <a:rPr lang="en-US" dirty="0" smtClean="0">
                <a:latin typeface="Arial" charset="0"/>
                <a:ea typeface="ＭＳ Ｐゴシック" charset="0"/>
                <a:cs typeface="ＭＳ Ｐゴシック" charset="0"/>
              </a:rPr>
              <a:t>film.</a:t>
            </a:r>
            <a:endParaRPr lang="en-US" dirty="0">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F16A7A-327E-604D-81C6-6152F6E121F0}" type="slidenum">
              <a:rPr lang="en-US" sz="1200"/>
              <a:pPr/>
              <a:t>5</a:t>
            </a:fld>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0"/>
                <a:cs typeface="ＭＳ Ｐゴシック" charset="0"/>
              </a:rPr>
              <a:t>Shot-level</a:t>
            </a:r>
            <a:r>
              <a:rPr lang="en-US" baseline="0" dirty="0" smtClean="0">
                <a:latin typeface="Arial" charset="0"/>
                <a:ea typeface="ＭＳ Ｐゴシック" charset="0"/>
                <a:cs typeface="ＭＳ Ｐゴシック" charset="0"/>
              </a:rPr>
              <a:t> indexing </a:t>
            </a:r>
            <a:r>
              <a:rPr lang="en-US" dirty="0" smtClean="0">
                <a:latin typeface="Arial" charset="0"/>
                <a:ea typeface="ＭＳ Ｐゴシック" charset="0"/>
                <a:cs typeface="ＭＳ Ｐゴシック" charset="0"/>
              </a:rPr>
              <a:t>is essential for libraries licensing stock or news footage but extremely labor intensive. Sometimes secondary sources of information, such as shooting logs, can supplement indexing.</a:t>
            </a:r>
          </a:p>
          <a:p>
            <a:endParaRPr lang="en-US" dirty="0" smtClean="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27652"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7D704FE-E67C-6141-BC10-EF4AB285DB66}" type="slidenum">
              <a:rPr lang="en-US" sz="1200">
                <a:solidFill>
                  <a:srgbClr val="000000"/>
                </a:solidFill>
              </a:rPr>
              <a:pPr/>
              <a:t>51</a:t>
            </a:fld>
            <a:endParaRPr lang="en-US" sz="1200" dirty="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Another useful tool that is used frequently in cataloging paper archives as well as moving images is the collection-level record. It can save a lot of time and help an institution get basic control over a collection more quickly. Some materials can remain long-term with a collection-level description, while others are eventually re-cataloged at an item level.</a:t>
            </a:r>
          </a:p>
        </p:txBody>
      </p:sp>
      <p:sp>
        <p:nvSpPr>
          <p:cNvPr id="29700"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39FF866-5DFD-1447-8A7C-325BB2EBC044}" type="slidenum">
              <a:rPr lang="en-US" sz="1200"/>
              <a:pPr/>
              <a:t>52</a:t>
            </a:fld>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4A0B16D-B18D-A84D-AC1C-2072A5CE3EE3}" type="slidenum">
              <a:rPr lang="en-US" sz="1200">
                <a:solidFill>
                  <a:srgbClr val="000000"/>
                </a:solidFill>
              </a:rPr>
              <a:pPr/>
              <a:t>53</a:t>
            </a:fld>
            <a:endParaRPr 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I</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ve</a:t>
            </a:r>
            <a:r>
              <a:rPr lang="en-US" altLang="ja-JP" dirty="0">
                <a:latin typeface="Arial" charset="0"/>
                <a:ea typeface="ＭＳ Ｐゴシック" charset="0"/>
                <a:cs typeface="ＭＳ Ｐゴシック" charset="0"/>
              </a:rPr>
              <a:t> listed above what I think most cataloguing departments would love to be able to do. Unfortunately, limited resources rarely allow for full cataloguing all the time.</a:t>
            </a:r>
            <a:endParaRPr lang="en-US" dirty="0">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99C2DD-D974-CD46-A5D2-FA44190A7E31}" type="slidenum">
              <a:rPr lang="en-US" sz="1200">
                <a:solidFill>
                  <a:srgbClr val="000000"/>
                </a:solidFill>
              </a:rPr>
              <a:pPr/>
              <a:t>54</a:t>
            </a:fld>
            <a:endParaRPr lang="en-US" sz="1200" dirty="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Consequently, here are guidelines that more closely approximate what usually happens in a moving image cataloguing department.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endParaRPr lang="en-US" dirty="0">
              <a:latin typeface="Arial" charset="0"/>
              <a:ea typeface="ＭＳ Ｐゴシック" charset="0"/>
              <a:cs typeface="ＭＳ Ｐゴシック" charset="0"/>
            </a:endParaRPr>
          </a:p>
        </p:txBody>
      </p:sp>
      <p:sp>
        <p:nvSpPr>
          <p:cNvPr id="35844"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1441811-0EC1-D340-9F30-EE7003232A6F}" type="slidenum">
              <a:rPr lang="en-US" sz="1200"/>
              <a:pPr/>
              <a:t>55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a:ln/>
        </p:spPr>
      </p:sp>
      <p:sp>
        <p:nvSpPr>
          <p:cNvPr id="184322"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There has been much discussion of how the FRBR entities are defined in film </a:t>
            </a:r>
            <a:r>
              <a:rPr lang="en-US" dirty="0" smtClean="0">
                <a:latin typeface="Arial" charset="0"/>
                <a:ea typeface="ＭＳ Ｐゴシック" charset="0"/>
                <a:cs typeface="ＭＳ Ｐゴシック" charset="0"/>
              </a:rPr>
              <a:t>cataloging.</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Librarian </a:t>
            </a:r>
            <a:r>
              <a:rPr lang="en-US" dirty="0">
                <a:latin typeface="Arial" charset="0"/>
                <a:ea typeface="ＭＳ Ｐゴシック" charset="0"/>
                <a:cs typeface="ＭＳ Ｐゴシック" charset="0"/>
              </a:rPr>
              <a:t>Karen Coyle has several interesting posts on the topic on her blog – one of them is at  http://kcoyle.blogspot.com/2009/08/what-is-frbr-work.html. </a:t>
            </a:r>
          </a:p>
        </p:txBody>
      </p:sp>
      <p:sp>
        <p:nvSpPr>
          <p:cNvPr id="184323"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945250-3C7E-9B42-BFAE-0B29FAADB97D}"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Barbara Tillett of the Library of Congress wrote an excellent brochure that describes the FRBR model; it has been translated into a number of languages.</a:t>
            </a:r>
          </a:p>
        </p:txBody>
      </p:sp>
      <p:sp>
        <p:nvSpPr>
          <p:cNvPr id="190467"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2989FA-5DED-7B49-8175-DE184DB501B8}"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a:ln/>
        </p:spPr>
      </p:sp>
      <p:sp>
        <p:nvSpPr>
          <p:cNvPr id="192514"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a:lnSpc>
                <a:spcPct val="90000"/>
              </a:lnSpc>
            </a:pPr>
            <a:r>
              <a:rPr lang="en-US" dirty="0">
                <a:latin typeface="Arial" charset="0"/>
                <a:ea typeface="ＭＳ Ｐゴシック" charset="0"/>
                <a:cs typeface="ＭＳ Ｐゴシック" charset="0"/>
              </a:rPr>
              <a:t>As I mentioned, the European Union has developed two standards meant to improve interoperability of film metadata.  FIAF based a lot of the concepts in its new manual on the CEN work. In 2005, the EU Commission, which is the executive body of the European Union, issued a mandate to create a common metadata specification for the identification of cinematographic works. This work was delegated to the European Committee for Standardization (CEN). CEN members come from the national standards bodies of 30 countries. </a:t>
            </a:r>
          </a:p>
          <a:p>
            <a:pPr>
              <a:lnSpc>
                <a:spcPct val="90000"/>
              </a:lnSpc>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The CEN Technical Committee 372, for Cinematographic Works, which is made up of film archivists, software engineers and IT specialists, created a two-part standard.</a:t>
            </a:r>
          </a:p>
          <a:p>
            <a:pPr>
              <a:lnSpc>
                <a:spcPct val="90000"/>
              </a:lnSpc>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Part 1 (EN 15744:2009)</a:t>
            </a:r>
          </a:p>
          <a:p>
            <a:pPr>
              <a:lnSpc>
                <a:spcPct val="90000"/>
              </a:lnSpc>
            </a:pPr>
            <a:r>
              <a:rPr lang="en-US" dirty="0">
                <a:latin typeface="Arial" charset="0"/>
                <a:ea typeface="ＭＳ Ｐゴシック" charset="0"/>
                <a:cs typeface="ＭＳ Ｐゴシック" charset="0"/>
              </a:rPr>
              <a:t>Defines names and semantics of fifteen basic metadata elements</a:t>
            </a:r>
          </a:p>
          <a:p>
            <a:pPr>
              <a:lnSpc>
                <a:spcPct val="90000"/>
              </a:lnSpc>
            </a:pPr>
            <a:r>
              <a:rPr lang="en-US" dirty="0">
                <a:latin typeface="Arial" charset="0"/>
                <a:ea typeface="ＭＳ Ｐゴシック" charset="0"/>
                <a:cs typeface="ＭＳ Ｐゴシック" charset="0"/>
              </a:rPr>
              <a:t>Part 2 (EN 15907)</a:t>
            </a:r>
          </a:p>
          <a:p>
            <a:pPr>
              <a:lnSpc>
                <a:spcPct val="90000"/>
              </a:lnSpc>
            </a:pPr>
            <a:r>
              <a:rPr lang="pt-BR" dirty="0" err="1">
                <a:latin typeface="Arial" charset="0"/>
                <a:ea typeface="ＭＳ Ｐゴシック" charset="0"/>
                <a:cs typeface="ＭＳ Ｐゴシック" charset="0"/>
              </a:rPr>
              <a:t>Provides</a:t>
            </a:r>
            <a:r>
              <a:rPr lang="pt-BR" dirty="0">
                <a:latin typeface="Arial" charset="0"/>
                <a:ea typeface="ＭＳ Ｐゴシック" charset="0"/>
                <a:cs typeface="ＭＳ Ｐゴシック" charset="0"/>
              </a:rPr>
              <a:t> a </a:t>
            </a:r>
            <a:r>
              <a:rPr lang="pt-BR" dirty="0" err="1">
                <a:latin typeface="Arial" charset="0"/>
                <a:ea typeface="ＭＳ Ｐゴシック" charset="0"/>
                <a:cs typeface="ＭＳ Ｐゴシック" charset="0"/>
              </a:rPr>
              <a:t>comprehensive</a:t>
            </a:r>
            <a:r>
              <a:rPr lang="pt-BR" dirty="0">
                <a:latin typeface="Arial" charset="0"/>
                <a:ea typeface="ＭＳ Ｐゴシック" charset="0"/>
                <a:cs typeface="ＭＳ Ｐゴシック" charset="0"/>
              </a:rPr>
              <a:t> </a:t>
            </a:r>
            <a:r>
              <a:rPr lang="pt-BR" dirty="0" err="1">
                <a:latin typeface="Arial" charset="0"/>
                <a:ea typeface="ＭＳ Ｐゴシック" charset="0"/>
                <a:cs typeface="ＭＳ Ｐゴシック" charset="0"/>
              </a:rPr>
              <a:t>metadata</a:t>
            </a:r>
            <a:r>
              <a:rPr lang="pt-BR" dirty="0">
                <a:latin typeface="Arial" charset="0"/>
                <a:ea typeface="ＭＳ Ｐゴシック" charset="0"/>
                <a:cs typeface="ＭＳ Ｐゴシック" charset="0"/>
              </a:rPr>
              <a:t> </a:t>
            </a:r>
            <a:r>
              <a:rPr lang="pt-BR" dirty="0" err="1">
                <a:latin typeface="Arial" charset="0"/>
                <a:ea typeface="ＭＳ Ｐゴシック" charset="0"/>
                <a:cs typeface="ＭＳ Ｐゴシック" charset="0"/>
              </a:rPr>
              <a:t>element</a:t>
            </a:r>
            <a:r>
              <a:rPr lang="pt-BR"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set, and a data model (based on FRBR)</a:t>
            </a:r>
          </a:p>
          <a:p>
            <a:pPr>
              <a:lnSpc>
                <a:spcPct val="90000"/>
              </a:lnSpc>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Together they are called the CEN Cinematographic Works Standard, or CEN CWS.</a:t>
            </a:r>
          </a:p>
          <a:p>
            <a:pPr>
              <a:lnSpc>
                <a:spcPct val="90000"/>
              </a:lnSpc>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We expect that</a:t>
            </a:r>
            <a:r>
              <a:rPr lang="en-US" dirty="0" smtClean="0">
                <a:latin typeface="Arial" charset="0"/>
                <a:ea typeface="ＭＳ Ｐゴシック" charset="0"/>
                <a:cs typeface="ＭＳ Ｐゴシック" charset="0"/>
              </a:rPr>
              <a:t> many archives </a:t>
            </a:r>
            <a:r>
              <a:rPr lang="en-US" dirty="0">
                <a:latin typeface="Arial" charset="0"/>
                <a:ea typeface="ＭＳ Ｐゴシック" charset="0"/>
                <a:cs typeface="ＭＳ Ｐゴシック" charset="0"/>
              </a:rPr>
              <a:t>using this metadata schema will use it in concert with the FIAF Moving Image Cataloguing Manual.</a:t>
            </a:r>
          </a:p>
          <a:p>
            <a:pPr>
              <a:lnSpc>
                <a:spcPct val="90000"/>
              </a:lnSpc>
            </a:pPr>
            <a:endParaRPr lang="en-US" dirty="0">
              <a:latin typeface="Arial" charset="0"/>
              <a:ea typeface="ＭＳ Ｐゴシック" charset="0"/>
              <a:cs typeface="ＭＳ Ｐゴシック" charset="0"/>
            </a:endParaRPr>
          </a:p>
          <a:p>
            <a:pPr>
              <a:lnSpc>
                <a:spcPct val="90000"/>
              </a:lnSpc>
            </a:pPr>
            <a:endParaRPr lang="en-US" dirty="0">
              <a:latin typeface="Arial" charset="0"/>
              <a:ea typeface="ＭＳ Ｐゴシック" charset="0"/>
              <a:cs typeface="ＭＳ Ｐゴシック" charset="0"/>
            </a:endParaRPr>
          </a:p>
          <a:p>
            <a:pPr>
              <a:lnSpc>
                <a:spcPct val="90000"/>
              </a:lnSpc>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192515"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7FF40D-AC30-4F4A-849A-487B93F43314}"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a:ln/>
        </p:spPr>
      </p:sp>
      <p:sp>
        <p:nvSpPr>
          <p:cNvPr id="194562"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 have reproduced here the minimum list of metadata defined in the first standard, EN 15944. The second standard, EN 15907, is a much more detailed schema based on a FRBR-like model. The website filmstandards.org has a lot of information on these schema.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European Film Gateway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fields are in part based on this list.</a:t>
            </a:r>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A36D9A-FFC8-9748-A853-C312301E347A}"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1874955-3889-7442-A2FE-7A6B1D5A09FD}" type="datetime1">
              <a:rPr lang="en-US" smtClean="0"/>
              <a:pPr/>
              <a:t>11/14/16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1C792-0643-BB4B-A454-2D65FEE2A1F8}" type="datetime1">
              <a:rPr lang="en-US" smtClean="0"/>
              <a:pPr/>
              <a:t>11/14/16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AB9EC-1A2C-D340-A137-61CEFD8258CA}"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FFFA47-EAB9-3D4E-9703-48B9AA145FA6}" type="datetime1">
              <a:rPr lang="en-US" smtClean="0"/>
              <a:pPr/>
              <a:t>11/14/16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3EF1E70-736B-2249-97F9-9963DAC13AC7}" type="datetime1">
              <a:rPr lang="en-US" smtClean="0"/>
              <a:pPr/>
              <a:t>11/14/16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A9049A4-A0B0-854E-89C0-8A5E9B345ACE}" type="datetime1">
              <a:rPr lang="en-US" smtClean="0"/>
              <a:pPr/>
              <a:t>11/14/16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38FBB70-EBBB-0745-B0D6-3638DF81E376}" type="datetime1">
              <a:rPr lang="en-US" smtClean="0"/>
              <a:pPr/>
              <a:t>11/14/16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AB9EC-1A2C-D340-A137-61CEFD8258CA}"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FF583-6F8B-7C4C-83C9-007DE83306C5}" type="datetime1">
              <a:rPr lang="en-US" smtClean="0"/>
              <a:pPr/>
              <a:t>11/14/16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ED47D4B-5DAC-A94B-AB78-C22BB6647DEE}" type="datetime1">
              <a:rPr lang="en-US" smtClean="0"/>
              <a:pPr/>
              <a:t>11/14/16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EBD83A3-CE62-6B45-8097-F2995F89BE17}" type="datetime1">
              <a:rPr lang="en-US" smtClean="0"/>
              <a:pPr/>
              <a:t>11/14/16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8A6927C-2641-ED47-AF54-5F82179A38E4}" type="datetime1">
              <a:rPr lang="en-US" smtClean="0"/>
              <a:pPr/>
              <a:t>11/14/16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A271-AC6D-AC41-BE25-22EC4EFB9FE7}" type="datetime1">
              <a:rPr lang="en-US" smtClean="0"/>
              <a:pPr/>
              <a:t>11/14/16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948A-DC23-5A4B-ABA4-4140A0C60706}" type="datetime1">
              <a:rPr lang="en-US" smtClean="0"/>
              <a:pPr/>
              <a:t>11/14/16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AB9EC-1A2C-D340-A137-61CEFD8258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38FBB70-EBBB-0745-B0D6-3638DF81E376}" type="datetime1">
              <a:rPr lang="en-US" smtClean="0"/>
              <a:pPr/>
              <a:t>11/14/16</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95AB9EC-1A2C-D340-A137-61CEFD8258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hyperlink" Target="http://kcoyle.blogspot.com/2009/08/what-is-frbr-work.html" TargetMode="External"/><Relationship Id="rId4" Type="http://schemas.openxmlformats.org/officeDocument/2006/relationships/hyperlink" Target="http://www.olacinc.org" TargetMode="External"/><Relationship Id="rId5" Type="http://schemas.openxmlformats.org/officeDocument/2006/relationships/hyperlink" Target="http://www.olacinc.org/drupal/?q=node/359"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886324"/>
          </a:xfrm>
        </p:spPr>
        <p:txBody>
          <a:bodyPr>
            <a:normAutofit fontScale="90000"/>
          </a:bodyPr>
          <a:lstStyle/>
          <a:p>
            <a:pPr marL="82550" indent="0"/>
            <a:r>
              <a:rPr lang="en-US" dirty="0" smtClean="0">
                <a:latin typeface="Gill Sans MT" charset="0"/>
                <a:ea typeface="ＭＳ Ｐゴシック" charset="0"/>
                <a:cs typeface="ＭＳ Ｐゴシック" charset="0"/>
              </a:rPr>
              <a:t>CATALOGING PRINCIPLES AND THEIR APPLICATION: DEEP FOCUS</a:t>
            </a:r>
            <a:endParaRPr lang="en-US" dirty="0">
              <a:latin typeface="Gill Sans MT" charset="0"/>
              <a:ea typeface="ＭＳ Ｐゴシック" charset="0"/>
              <a:cs typeface="ＭＳ Ｐゴシック" charset="0"/>
            </a:endParaRPr>
          </a:p>
        </p:txBody>
      </p:sp>
      <p:sp>
        <p:nvSpPr>
          <p:cNvPr id="173058" name="Content Placeholder 2"/>
          <p:cNvSpPr>
            <a:spLocks noGrp="1"/>
          </p:cNvSpPr>
          <p:nvPr>
            <p:ph idx="1"/>
          </p:nvPr>
        </p:nvSpPr>
        <p:spPr>
          <a:xfrm>
            <a:off x="914400" y="1993900"/>
            <a:ext cx="7499350" cy="3416300"/>
          </a:xfrm>
        </p:spPr>
        <p:txBody>
          <a:bodyPr>
            <a:normAutofit lnSpcReduction="10000"/>
          </a:bodyPr>
          <a:lstStyle/>
          <a:p>
            <a:pPr marL="82550" indent="0">
              <a:buFont typeface="Wingdings 2" charset="0"/>
              <a:buNone/>
            </a:pPr>
            <a:endParaRPr lang="en-US" dirty="0" smtClean="0">
              <a:latin typeface="Gill Sans MT" charset="0"/>
              <a:ea typeface="ＭＳ Ｐゴシック" charset="0"/>
              <a:cs typeface="ＭＳ Ｐゴシック" charset="0"/>
            </a:endParaRPr>
          </a:p>
          <a:p>
            <a:pPr marL="82550" indent="0" algn="ctr">
              <a:buFont typeface="Wingdings 2" charset="0"/>
              <a:buNone/>
            </a:pPr>
            <a:r>
              <a:rPr lang="en-US" dirty="0" smtClean="0">
                <a:latin typeface="Gill Sans MT" charset="0"/>
                <a:ea typeface="ＭＳ Ｐゴシック" charset="0"/>
                <a:cs typeface="ＭＳ Ｐゴシック" charset="0"/>
              </a:rPr>
              <a:t>Tuesday</a:t>
            </a:r>
            <a:r>
              <a:rPr lang="en-US" dirty="0">
                <a:latin typeface="Gill Sans MT" charset="0"/>
                <a:ea typeface="ＭＳ Ｐゴシック" charset="0"/>
                <a:cs typeface="ＭＳ Ｐゴシック" charset="0"/>
              </a:rPr>
              <a:t>, October 25, 2:30 – 5:</a:t>
            </a:r>
            <a:r>
              <a:rPr lang="en-US" dirty="0" smtClean="0">
                <a:latin typeface="Gill Sans MT" charset="0"/>
                <a:ea typeface="ＭＳ Ｐゴシック" charset="0"/>
                <a:cs typeface="ＭＳ Ｐゴシック" charset="0"/>
              </a:rPr>
              <a:t>30</a:t>
            </a:r>
            <a:endParaRPr lang="en-US" dirty="0" smtClean="0">
              <a:latin typeface="Gill Sans MT" charset="0"/>
              <a:ea typeface="ＭＳ Ｐゴシック" charset="0"/>
              <a:cs typeface="ＭＳ Ｐゴシック" charset="0"/>
            </a:endParaRPr>
          </a:p>
          <a:p>
            <a:pPr marL="82550" indent="0" algn="ctr">
              <a:buFont typeface="Wingdings 2" charset="0"/>
              <a:buNone/>
            </a:pPr>
            <a:endParaRPr lang="en-US" dirty="0" smtClean="0">
              <a:latin typeface="Gill Sans MT" charset="0"/>
              <a:ea typeface="ＭＳ Ｐゴシック" charset="0"/>
              <a:cs typeface="ＭＳ Ｐゴシック" charset="0"/>
            </a:endParaRPr>
          </a:p>
          <a:p>
            <a:pPr algn="ctr">
              <a:buNone/>
            </a:pPr>
            <a:r>
              <a:rPr lang="en-US" dirty="0" smtClean="0"/>
              <a:t>Presented by Nancy Goldman at</a:t>
            </a:r>
          </a:p>
          <a:p>
            <a:pPr algn="ctr">
              <a:buNone/>
            </a:pPr>
            <a:r>
              <a:rPr lang="en-US" dirty="0" smtClean="0"/>
              <a:t>Albanian Cinema Project</a:t>
            </a:r>
          </a:p>
          <a:p>
            <a:pPr algn="ctr">
              <a:buNone/>
            </a:pPr>
            <a:r>
              <a:rPr lang="en-US" dirty="0" smtClean="0"/>
              <a:t>Archives in Motion (AIM) Workshops</a:t>
            </a:r>
          </a:p>
          <a:p>
            <a:pPr marL="82550" indent="0">
              <a:buFont typeface="Wingdings 2" charset="0"/>
              <a:buNone/>
            </a:pPr>
            <a:endParaRPr lang="en-US" dirty="0" smtClean="0">
              <a:latin typeface="Gill Sans MT" charset="0"/>
              <a:ea typeface="ＭＳ Ｐゴシック" charset="0"/>
              <a:cs typeface="ＭＳ Ｐゴシック" charset="0"/>
            </a:endParaRPr>
          </a:p>
          <a:p>
            <a:pPr marL="82550" indent="0">
              <a:buFont typeface="Wingdings 2" charset="0"/>
              <a:buNone/>
            </a:pPr>
            <a:endParaRPr lang="en-US" dirty="0">
              <a:latin typeface="Gill Sans MT"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84389" y="106068"/>
            <a:ext cx="7499350" cy="868362"/>
          </a:xfrm>
        </p:spPr>
        <p:txBody>
          <a:bodyPr>
            <a:noAutofit/>
          </a:bodyPr>
          <a:lstStyle/>
          <a:p>
            <a:pPr>
              <a:defRPr/>
            </a:pPr>
            <a:r>
              <a:rPr lang="en-US" sz="3600" dirty="0">
                <a:effectLst>
                  <a:outerShdw blurRad="38100" dist="38100" dir="2700000" algn="tl">
                    <a:srgbClr val="DDDDDD"/>
                  </a:outerShdw>
                </a:effectLst>
                <a:latin typeface="Gill Sans MT" charset="0"/>
                <a:ea typeface="ＭＳ Ｐゴシック" charset="0"/>
                <a:cs typeface="ＭＳ Ｐゴシック" charset="0"/>
              </a:rPr>
              <a:t>CEN Metadata List: Part 2 – EN 15907</a:t>
            </a:r>
          </a:p>
        </p:txBody>
      </p:sp>
      <p:sp>
        <p:nvSpPr>
          <p:cNvPr id="195586" name="Content Placeholder 2"/>
          <p:cNvSpPr>
            <a:spLocks noGrp="1"/>
          </p:cNvSpPr>
          <p:nvPr>
            <p:ph sz="half" idx="1"/>
          </p:nvPr>
        </p:nvSpPr>
        <p:spPr>
          <a:xfrm>
            <a:off x="1219200" y="1066800"/>
            <a:ext cx="3873500" cy="5791200"/>
          </a:xfrm>
        </p:spPr>
        <p:txBody>
          <a:bodyPr/>
          <a:lstStyle/>
          <a:p>
            <a:r>
              <a:rPr lang="en-US">
                <a:latin typeface="Gill Sans MT" charset="0"/>
                <a:ea typeface="ＭＳ Ｐゴシック" charset="0"/>
                <a:cs typeface="ＭＳ Ｐゴシック" charset="0"/>
              </a:rPr>
              <a:t>Primary Entities</a:t>
            </a:r>
          </a:p>
          <a:p>
            <a:pPr lvl="1"/>
            <a:r>
              <a:rPr lang="en-US" sz="2800">
                <a:latin typeface="Gill Sans MT" charset="0"/>
                <a:ea typeface="ＭＳ Ｐゴシック" charset="0"/>
              </a:rPr>
              <a:t>Cinematographic Work</a:t>
            </a:r>
          </a:p>
          <a:p>
            <a:pPr lvl="1"/>
            <a:r>
              <a:rPr lang="en-US" sz="2800">
                <a:latin typeface="Gill Sans MT" charset="0"/>
                <a:ea typeface="ＭＳ Ｐゴシック" charset="0"/>
              </a:rPr>
              <a:t>Variant</a:t>
            </a:r>
          </a:p>
          <a:p>
            <a:pPr lvl="1"/>
            <a:r>
              <a:rPr lang="en-US" sz="2800">
                <a:latin typeface="Gill Sans MT" charset="0"/>
                <a:ea typeface="ＭＳ Ｐゴシック" charset="0"/>
              </a:rPr>
              <a:t>Manifestation</a:t>
            </a:r>
          </a:p>
          <a:p>
            <a:pPr lvl="1"/>
            <a:r>
              <a:rPr lang="en-US" sz="2800">
                <a:latin typeface="Gill Sans MT" charset="0"/>
                <a:ea typeface="ＭＳ Ｐゴシック" charset="0"/>
              </a:rPr>
              <a:t>Item</a:t>
            </a:r>
          </a:p>
          <a:p>
            <a:pPr lvl="1"/>
            <a:r>
              <a:rPr lang="en-US" sz="2800">
                <a:latin typeface="Gill Sans MT" charset="0"/>
                <a:ea typeface="ＭＳ Ｐゴシック" charset="0"/>
              </a:rPr>
              <a:t>Content (subject of work)</a:t>
            </a:r>
          </a:p>
          <a:p>
            <a:r>
              <a:rPr lang="en-US">
                <a:latin typeface="Gill Sans MT" charset="0"/>
                <a:ea typeface="ＭＳ Ｐゴシック" charset="0"/>
                <a:cs typeface="ＭＳ Ｐゴシック" charset="0"/>
              </a:rPr>
              <a:t>Contextual Entities</a:t>
            </a:r>
          </a:p>
          <a:p>
            <a:pPr lvl="1"/>
            <a:r>
              <a:rPr lang="en-US" sz="2800">
                <a:latin typeface="Gill Sans MT" charset="0"/>
                <a:ea typeface="ＭＳ Ｐゴシック" charset="0"/>
              </a:rPr>
              <a:t>Agent</a:t>
            </a:r>
          </a:p>
          <a:p>
            <a:pPr lvl="1"/>
            <a:r>
              <a:rPr lang="en-US" sz="2800">
                <a:latin typeface="Gill Sans MT" charset="0"/>
                <a:ea typeface="ＭＳ Ｐゴシック" charset="0"/>
              </a:rPr>
              <a:t>Event</a:t>
            </a:r>
          </a:p>
          <a:p>
            <a:endParaRPr lang="en-US">
              <a:latin typeface="Gill Sans MT" charset="0"/>
              <a:ea typeface="ＭＳ Ｐゴシック" charset="0"/>
              <a:cs typeface="ＭＳ Ｐゴシック" charset="0"/>
            </a:endParaRPr>
          </a:p>
        </p:txBody>
      </p:sp>
      <p:sp>
        <p:nvSpPr>
          <p:cNvPr id="195587" name="Content Placeholder 3"/>
          <p:cNvSpPr>
            <a:spLocks noGrp="1"/>
          </p:cNvSpPr>
          <p:nvPr>
            <p:ph sz="half" idx="2"/>
          </p:nvPr>
        </p:nvSpPr>
        <p:spPr>
          <a:xfrm>
            <a:off x="4953000" y="1066800"/>
            <a:ext cx="3981450" cy="5562600"/>
          </a:xfrm>
        </p:spPr>
        <p:txBody>
          <a:bodyPr/>
          <a:lstStyle/>
          <a:p>
            <a:r>
              <a:rPr lang="en-US">
                <a:latin typeface="Gill Sans MT" charset="0"/>
                <a:ea typeface="ＭＳ Ｐゴシック" charset="0"/>
                <a:cs typeface="ＭＳ Ｐゴシック" charset="0"/>
              </a:rPr>
              <a:t>Relationships</a:t>
            </a:r>
          </a:p>
          <a:p>
            <a:pPr lvl="1"/>
            <a:r>
              <a:rPr lang="en-US" sz="2800">
                <a:latin typeface="Gill Sans MT" charset="0"/>
                <a:ea typeface="ＭＳ Ｐゴシック" charset="0"/>
              </a:rPr>
              <a:t>hasAgent</a:t>
            </a:r>
          </a:p>
          <a:p>
            <a:pPr lvl="1"/>
            <a:r>
              <a:rPr lang="en-US" sz="2800">
                <a:latin typeface="Gill Sans MT" charset="0"/>
                <a:ea typeface="ＭＳ Ｐゴシック" charset="0"/>
              </a:rPr>
              <a:t>hasEvent</a:t>
            </a:r>
          </a:p>
          <a:p>
            <a:pPr lvl="1"/>
            <a:r>
              <a:rPr lang="en-US" sz="2800">
                <a:latin typeface="Gill Sans MT" charset="0"/>
                <a:ea typeface="ＭＳ Ｐゴシック" charset="0"/>
              </a:rPr>
              <a:t>hasContent</a:t>
            </a:r>
          </a:p>
          <a:p>
            <a:pPr lvl="1"/>
            <a:r>
              <a:rPr lang="en-US" sz="2800">
                <a:latin typeface="Gill Sans MT" charset="0"/>
                <a:ea typeface="ＭＳ Ｐゴシック" charset="0"/>
              </a:rPr>
              <a:t>hasAsSubject</a:t>
            </a:r>
          </a:p>
          <a:p>
            <a:pPr lvl="1"/>
            <a:r>
              <a:rPr lang="en-US" sz="2800">
                <a:latin typeface="Gill Sans MT" charset="0"/>
                <a:ea typeface="ＭＳ Ｐゴシック" charset="0"/>
              </a:rPr>
              <a:t>hasAsOtherRelation</a:t>
            </a:r>
          </a:p>
          <a:p>
            <a:pPr lvl="1"/>
            <a:r>
              <a:rPr lang="en-US" sz="2800">
                <a:latin typeface="Gill Sans MT" charset="0"/>
                <a:ea typeface="ＭＳ Ｐゴシック" charset="0"/>
              </a:rPr>
              <a:t>hasVariant</a:t>
            </a:r>
          </a:p>
          <a:p>
            <a:pPr lvl="1"/>
            <a:r>
              <a:rPr lang="en-US" sz="2800">
                <a:latin typeface="Gill Sans MT" charset="0"/>
                <a:ea typeface="ＭＳ Ｐゴシック" charset="0"/>
              </a:rPr>
              <a:t>hasManifestation</a:t>
            </a:r>
          </a:p>
          <a:p>
            <a:pPr lvl="1"/>
            <a:r>
              <a:rPr lang="en-US" sz="2800">
                <a:latin typeface="Gill Sans MT" charset="0"/>
                <a:ea typeface="ＭＳ Ｐゴシック" charset="0"/>
              </a:rPr>
              <a:t>hasItem</a:t>
            </a:r>
            <a:endParaRPr lang="en-US">
              <a:latin typeface="Gill Sans MT" charset="0"/>
              <a:ea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7633" name="Picture 1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500" y="0"/>
            <a:ext cx="9001125"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extBox 1"/>
          <p:cNvSpPr txBox="1"/>
          <p:nvPr/>
        </p:nvSpPr>
        <p:spPr>
          <a:xfrm>
            <a:off x="83429" y="5638800"/>
            <a:ext cx="4937570"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3600" b="1">
                <a:solidFill>
                  <a:schemeClr val="tx1"/>
                </a:solidFill>
                <a:ea typeface="ＭＳ Ｐゴシック" pitchFamily="-93" charset="-128"/>
                <a:cs typeface="ＭＳ Ｐゴシック" pitchFamily="-93" charset="-128"/>
              </a:rPr>
              <a:t>EN 15907 data model</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9681" name="Picture 1" descr="Screen Shot 2016-10-11 at 5.25.13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39700"/>
            <a:ext cx="9144000" cy="65738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outerShdw blurRad="38100" dist="38100" dir="2700000" algn="tl">
                    <a:srgbClr val="DDDDDD"/>
                  </a:outerShdw>
                </a:effectLst>
                <a:latin typeface="Gill Sans MT" charset="0"/>
                <a:ea typeface="ＭＳ Ｐゴシック" charset="0"/>
                <a:cs typeface="ＭＳ Ｐゴシック" charset="0"/>
              </a:rPr>
              <a:t>BIBFRAME</a:t>
            </a:r>
          </a:p>
        </p:txBody>
      </p:sp>
      <p:sp>
        <p:nvSpPr>
          <p:cNvPr id="201730" name="Content Placeholder 4"/>
          <p:cNvSpPr>
            <a:spLocks noGrp="1"/>
          </p:cNvSpPr>
          <p:nvPr>
            <p:ph idx="1"/>
          </p:nvPr>
        </p:nvSpPr>
        <p:spPr>
          <a:xfrm>
            <a:off x="1644650" y="1600200"/>
            <a:ext cx="7499350" cy="4800600"/>
          </a:xfrm>
        </p:spPr>
        <p:txBody>
          <a:bodyPr/>
          <a:lstStyle/>
          <a:p>
            <a:pPr marL="82550" indent="0">
              <a:buFont typeface="Wingdings 2" charset="0"/>
              <a:buNone/>
            </a:pPr>
            <a:endParaRPr lang="en-US" dirty="0">
              <a:latin typeface="Gill Sans MT" charset="0"/>
              <a:ea typeface="ＭＳ Ｐゴシック" charset="0"/>
              <a:cs typeface="ＭＳ Ｐゴシック" charset="0"/>
            </a:endParaRPr>
          </a:p>
        </p:txBody>
      </p:sp>
      <p:pic>
        <p:nvPicPr>
          <p:cNvPr id="201731" name="Picture 5" descr="Screen Shot 2013-09-29 at 5.41.18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28800" y="1600200"/>
            <a:ext cx="7315200" cy="25225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3777" name="Rectangle 4"/>
          <p:cNvSpPr>
            <a:spLocks noChangeArrowheads="1"/>
          </p:cNvSpPr>
          <p:nvPr/>
        </p:nvSpPr>
        <p:spPr bwMode="auto">
          <a:xfrm>
            <a:off x="304800" y="0"/>
            <a:ext cx="8839200" cy="60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b"/>
          <a:lstStyle/>
          <a:p>
            <a:pPr algn="ctr" eaLnBrk="1" hangingPunct="1"/>
            <a:r>
              <a:rPr lang="en-US" sz="3200" b="1" dirty="0">
                <a:solidFill>
                  <a:schemeClr val="tx2"/>
                </a:solidFill>
                <a:latin typeface="Lucida Grande" charset="0"/>
              </a:rPr>
              <a:t>Standards</a:t>
            </a:r>
          </a:p>
        </p:txBody>
      </p:sp>
      <p:graphicFrame>
        <p:nvGraphicFramePr>
          <p:cNvPr id="97318" name="Group 38"/>
          <p:cNvGraphicFramePr>
            <a:graphicFrameLocks noGrp="1"/>
          </p:cNvGraphicFramePr>
          <p:nvPr/>
        </p:nvGraphicFramePr>
        <p:xfrm>
          <a:off x="457200" y="773113"/>
          <a:ext cx="8034338" cy="6084966"/>
        </p:xfrm>
        <a:graphic>
          <a:graphicData uri="http://schemas.openxmlformats.org/drawingml/2006/table">
            <a:tbl>
              <a:tblPr/>
              <a:tblGrid>
                <a:gridCol w="1963738"/>
                <a:gridCol w="3473450"/>
                <a:gridCol w="2597150"/>
              </a:tblGrid>
              <a:tr h="66825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TYPE</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DEFINITION</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EXAMPLE</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88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Content</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How descriptive data is expressed; often referred to as rules or best practices guidelines</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AMIM2, DACS, CCO, RAD, AACR2R (RDA), Chicago Manual of </a:t>
                      </a:r>
                      <a:r>
                        <a:rPr kumimoji="0" lang="en-US" sz="1800" b="0" i="0" u="none" strike="noStrike" cap="none" normalizeH="0" baseline="0" dirty="0" smtClean="0">
                          <a:ln>
                            <a:noFill/>
                          </a:ln>
                          <a:solidFill>
                            <a:schemeClr val="tx1"/>
                          </a:solidFill>
                          <a:effectLst/>
                          <a:latin typeface="Lucida Grande" charset="0"/>
                          <a:ea typeface="ＭＳ Ｐゴシック" charset="0"/>
                          <a:cs typeface="ＭＳ Ｐゴシック" charset="0"/>
                        </a:rPr>
                        <a:t>Style, FIAF</a:t>
                      </a:r>
                      <a:endPar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31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Value</a:t>
                      </a:r>
                    </a:p>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(Authorities)</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How descriptive data is controlled; often referred to as access points</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Times" charset="0"/>
                        </a:rPr>
                        <a:t>LCNAF, LCSH, AAT, MIGFG,  MIM, TGM, ULAN, SMPTE RP224</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24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Field or Structure</a:t>
                      </a:r>
                    </a:p>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Times" charset="0"/>
                        </a:rPr>
                        <a:t>Specification of the elements of description and their relationships to each other; often referred to as a schema</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MARC/ISBD (also content/display standard), MODS, Dublin Core, </a:t>
                      </a:r>
                      <a:r>
                        <a:rPr kumimoji="0" lang="en-US" sz="1800" b="0" i="0" u="none" strike="noStrike" cap="none" normalizeH="0" baseline="0" dirty="0" err="1">
                          <a:ln>
                            <a:noFill/>
                          </a:ln>
                          <a:solidFill>
                            <a:schemeClr val="tx1"/>
                          </a:solidFill>
                          <a:effectLst/>
                          <a:latin typeface="Lucida Grande" charset="0"/>
                          <a:ea typeface="ＭＳ Ｐゴシック" charset="0"/>
                          <a:cs typeface="ＭＳ Ｐゴシック" charset="0"/>
                        </a:rPr>
                        <a:t>PBCore</a:t>
                      </a: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 IEEE-LOM, MPEG-7, </a:t>
                      </a:r>
                      <a:r>
                        <a:rPr kumimoji="0" lang="en-US" sz="1800" b="0" i="0" u="none" strike="noStrike" cap="none" normalizeH="0" baseline="0" dirty="0" smtClean="0">
                          <a:ln>
                            <a:noFill/>
                          </a:ln>
                          <a:solidFill>
                            <a:schemeClr val="tx1"/>
                          </a:solidFill>
                          <a:effectLst/>
                          <a:latin typeface="Lucida Grande" charset="0"/>
                          <a:ea typeface="ＭＳ Ｐゴシック" charset="0"/>
                          <a:cs typeface="ＭＳ Ｐゴシック" charset="0"/>
                        </a:rPr>
                        <a:t>EAD, EN15907</a:t>
                      </a:r>
                      <a:endPar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618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a:ln>
                            <a:noFill/>
                          </a:ln>
                          <a:solidFill>
                            <a:schemeClr val="tx1"/>
                          </a:solidFill>
                          <a:effectLst/>
                          <a:latin typeface="Lucida Grande" charset="0"/>
                          <a:ea typeface="ＭＳ Ｐゴシック" charset="0"/>
                          <a:cs typeface="ＭＳ Ｐゴシック" charset="0"/>
                        </a:rPr>
                        <a:t>Format</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a:ln>
                            <a:noFill/>
                          </a:ln>
                          <a:solidFill>
                            <a:schemeClr val="tx1"/>
                          </a:solidFill>
                          <a:effectLst/>
                          <a:latin typeface="Lucida Grande" charset="0"/>
                          <a:ea typeface="ＭＳ Ｐゴシック" charset="0"/>
                          <a:cs typeface="ＭＳ Ｐゴシック" charset="0"/>
                        </a:rPr>
                        <a:t>How description is formatted and transmitted; also referred to as a communication format or framework standard</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800" b="0" i="0" u="none" strike="noStrike" cap="none" normalizeH="0" baseline="0" dirty="0">
                          <a:ln>
                            <a:noFill/>
                          </a:ln>
                          <a:solidFill>
                            <a:schemeClr val="tx1"/>
                          </a:solidFill>
                          <a:effectLst/>
                          <a:latin typeface="Lucida Grande" charset="0"/>
                          <a:ea typeface="ＭＳ Ｐゴシック" charset="0"/>
                          <a:cs typeface="ＭＳ Ｐゴシック" charset="0"/>
                        </a:rPr>
                        <a:t>MARC/ISO2709, XML, RDF</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3804" name="Object 2"/>
          <p:cNvGraphicFramePr>
            <a:graphicFrameLocks noChangeAspect="1"/>
          </p:cNvGraphicFramePr>
          <p:nvPr/>
        </p:nvGraphicFramePr>
        <p:xfrm>
          <a:off x="1371600" y="4572000"/>
          <a:ext cx="762000" cy="838200"/>
        </p:xfrm>
        <a:graphic>
          <a:graphicData uri="http://schemas.openxmlformats.org/presentationml/2006/ole">
            <p:oleObj spid="_x0000_s125988" name="Photo Editor Photo" r:id="rId4" imgW="419048" imgH="743054" progId="">
              <p:embed/>
            </p:oleObj>
          </a:graphicData>
        </a:graphic>
      </p:graphicFrame>
      <p:graphicFrame>
        <p:nvGraphicFramePr>
          <p:cNvPr id="203805" name="Object 3"/>
          <p:cNvGraphicFramePr>
            <a:graphicFrameLocks noChangeAspect="1"/>
          </p:cNvGraphicFramePr>
          <p:nvPr/>
        </p:nvGraphicFramePr>
        <p:xfrm>
          <a:off x="1676400" y="1828800"/>
          <a:ext cx="685800" cy="1219200"/>
        </p:xfrm>
        <a:graphic>
          <a:graphicData uri="http://schemas.openxmlformats.org/presentationml/2006/ole">
            <p:oleObj spid="_x0000_s125989" name="Photo Editor Photo" r:id="rId5" imgW="419048" imgH="1162212" progId="">
              <p:embed/>
            </p:oleObj>
          </a:graphicData>
        </a:graphic>
      </p:graphicFrame>
      <p:graphicFrame>
        <p:nvGraphicFramePr>
          <p:cNvPr id="203806" name="Object 4"/>
          <p:cNvGraphicFramePr>
            <a:graphicFrameLocks noChangeAspect="1"/>
          </p:cNvGraphicFramePr>
          <p:nvPr/>
        </p:nvGraphicFramePr>
        <p:xfrm>
          <a:off x="1524000" y="6019800"/>
          <a:ext cx="704850" cy="609600"/>
        </p:xfrm>
        <a:graphic>
          <a:graphicData uri="http://schemas.openxmlformats.org/presentationml/2006/ole">
            <p:oleObj spid="_x0000_s125990" name="Photo Editor Photo" r:id="rId6" imgW="552527" imgH="466543"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Content Standards</a:t>
            </a:r>
          </a:p>
        </p:txBody>
      </p:sp>
      <p:sp>
        <p:nvSpPr>
          <p:cNvPr id="205826" name="Content Placeholder 4"/>
          <p:cNvSpPr>
            <a:spLocks noGrp="1"/>
          </p:cNvSpPr>
          <p:nvPr>
            <p:ph sz="half" idx="1"/>
          </p:nvPr>
        </p:nvSpPr>
        <p:spPr>
          <a:xfrm>
            <a:off x="1435100" y="1524000"/>
            <a:ext cx="4508500" cy="5334000"/>
          </a:xfrm>
        </p:spPr>
        <p:txBody>
          <a:bodyPr/>
          <a:lstStyle/>
          <a:p>
            <a:pPr eaLnBrk="1" hangingPunct="1">
              <a:lnSpc>
                <a:spcPct val="90000"/>
              </a:lnSpc>
              <a:buFont typeface="Wingdings" charset="0"/>
              <a:buNone/>
            </a:pPr>
            <a:r>
              <a:rPr lang="en-US" sz="3600" b="1" dirty="0">
                <a:solidFill>
                  <a:schemeClr val="tx2"/>
                </a:solidFill>
                <a:latin typeface="Gill Sans MT" charset="0"/>
                <a:ea typeface="ＭＳ Ｐゴシック" charset="0"/>
                <a:cs typeface="ＭＳ Ｐゴシック" charset="0"/>
              </a:rPr>
              <a:t>GENERAL</a:t>
            </a:r>
          </a:p>
          <a:p>
            <a:pPr eaLnBrk="1" hangingPunct="1">
              <a:lnSpc>
                <a:spcPct val="90000"/>
              </a:lnSpc>
            </a:pPr>
            <a:r>
              <a:rPr lang="en-US" dirty="0">
                <a:latin typeface="Gill Sans MT" charset="0"/>
                <a:ea typeface="ＭＳ Ｐゴシック" charset="0"/>
                <a:cs typeface="ＭＳ Ｐゴシック" charset="0"/>
              </a:rPr>
              <a:t>Anglo-American Cataloging Rules, Second Edition, Revised (AACR2r)</a:t>
            </a:r>
          </a:p>
          <a:p>
            <a:pPr eaLnBrk="1" hangingPunct="1">
              <a:lnSpc>
                <a:spcPct val="90000"/>
              </a:lnSpc>
              <a:buFont typeface="Wingdings" charset="0"/>
              <a:buNone/>
            </a:pPr>
            <a:endParaRPr lang="en-US" dirty="0">
              <a:latin typeface="Gill Sans MT" charset="0"/>
              <a:ea typeface="ＭＳ Ｐゴシック" charset="0"/>
              <a:cs typeface="ＭＳ Ｐゴシック" charset="0"/>
            </a:endParaRPr>
          </a:p>
          <a:p>
            <a:pPr eaLnBrk="1" hangingPunct="1">
              <a:lnSpc>
                <a:spcPct val="90000"/>
              </a:lnSpc>
            </a:pPr>
            <a:r>
              <a:rPr lang="en-US" dirty="0">
                <a:latin typeface="Gill Sans MT" charset="0"/>
                <a:ea typeface="ＭＳ Ｐゴシック" charset="0"/>
                <a:cs typeface="ＭＳ Ｐゴシック" charset="0"/>
              </a:rPr>
              <a:t>Resource Description and Access (RDA)</a:t>
            </a:r>
          </a:p>
          <a:p>
            <a:pPr eaLnBrk="1" hangingPunct="1">
              <a:lnSpc>
                <a:spcPct val="90000"/>
              </a:lnSpc>
              <a:buFont typeface="Wingdings" charset="0"/>
              <a:buNone/>
            </a:pPr>
            <a:endParaRPr lang="en-US" dirty="0">
              <a:latin typeface="Gill Sans MT" charset="0"/>
              <a:ea typeface="ＭＳ Ｐゴシック" charset="0"/>
              <a:cs typeface="ＭＳ Ｐゴシック" charset="0"/>
            </a:endParaRPr>
          </a:p>
          <a:p>
            <a:pPr eaLnBrk="1" hangingPunct="1">
              <a:lnSpc>
                <a:spcPct val="90000"/>
              </a:lnSpc>
            </a:pPr>
            <a:r>
              <a:rPr lang="en-US" dirty="0">
                <a:latin typeface="Gill Sans MT" charset="0"/>
                <a:ea typeface="ＭＳ Ｐゴシック" charset="0"/>
                <a:cs typeface="ＭＳ Ｐゴシック" charset="0"/>
              </a:rPr>
              <a:t>International Standard Bibliographic Description (ISBD)</a:t>
            </a:r>
          </a:p>
          <a:p>
            <a:endParaRPr lang="en-US" dirty="0">
              <a:latin typeface="Gill Sans MT" charset="0"/>
              <a:ea typeface="ＭＳ Ｐゴシック" charset="0"/>
              <a:cs typeface="ＭＳ Ｐゴシック" charset="0"/>
            </a:endParaRPr>
          </a:p>
        </p:txBody>
      </p:sp>
      <p:pic>
        <p:nvPicPr>
          <p:cNvPr id="205827" name="Content Placeholder 6" descr="Screen shot 2013-07-13 at 12.48.40 PM.png"/>
          <p:cNvPicPr>
            <a:picLocks noGrp="1" noChangeAspect="1"/>
          </p:cNvPicPr>
          <p:nvPr>
            <p:ph sz="half" idx="2"/>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2965" b="-12965"/>
          <a:stretch>
            <a:fillRect/>
          </a:stretch>
        </p:blipFill>
        <p:spPr>
          <a:xfrm>
            <a:off x="6705600" y="1158006"/>
            <a:ext cx="2286000" cy="2914650"/>
          </a:xfrm>
        </p:spPr>
      </p:pic>
      <p:pic>
        <p:nvPicPr>
          <p:cNvPr id="205828" name="Picture 7" descr="Screen shot 2013-07-13 at 12.46.26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53200" y="3733800"/>
            <a:ext cx="2209800" cy="876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05829" name="Picture 9" descr="Screen shot 2013-07-13 at 12.40.53 PM.pn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00800" y="5519738"/>
            <a:ext cx="2743200" cy="9572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a:effectLst>
                  <a:outerShdw blurRad="38100" dist="38100" dir="2700000" algn="tl">
                    <a:srgbClr val="DDDDDD"/>
                  </a:outerShdw>
                </a:effectLst>
                <a:latin typeface="Gill Sans MT" charset="0"/>
                <a:ea typeface="ＭＳ Ｐゴシック" charset="0"/>
                <a:cs typeface="ＭＳ Ｐゴシック" charset="0"/>
              </a:rPr>
              <a:t>RDA Toolkit</a:t>
            </a:r>
            <a:br>
              <a:rPr lang="en-US" sz="3200">
                <a:effectLst>
                  <a:outerShdw blurRad="38100" dist="38100" dir="2700000" algn="tl">
                    <a:srgbClr val="DDDDDD"/>
                  </a:outerShdw>
                </a:effectLst>
                <a:latin typeface="Gill Sans MT" charset="0"/>
                <a:ea typeface="ＭＳ Ｐゴシック" charset="0"/>
                <a:cs typeface="ＭＳ Ｐゴシック" charset="0"/>
              </a:rPr>
            </a:br>
            <a:r>
              <a:rPr lang="en-US" sz="3200">
                <a:effectLst>
                  <a:outerShdw blurRad="38100" dist="38100" dir="2700000" algn="tl">
                    <a:srgbClr val="DDDDDD"/>
                  </a:outerShdw>
                </a:effectLst>
                <a:latin typeface="Gill Sans MT" charset="0"/>
                <a:ea typeface="ＭＳ Ｐゴシック" charset="0"/>
                <a:cs typeface="ＭＳ Ｐゴシック" charset="0"/>
              </a:rPr>
              <a:t>http://www.rdatoolkit.org/trial</a:t>
            </a:r>
          </a:p>
        </p:txBody>
      </p:sp>
      <p:pic>
        <p:nvPicPr>
          <p:cNvPr id="207874" name="Content Placeholder 3" descr="Screen shot 2011-07-21 at 8.20.18 PM.png"/>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3471" r="-13471"/>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6"/>
          <p:cNvSpPr>
            <a:spLocks noGrp="1" noChangeArrowheads="1"/>
          </p:cNvSpPr>
          <p:nvPr>
            <p:ph type="title"/>
          </p:nvPr>
        </p:nvSpPr>
        <p:spPr/>
        <p:txBody>
          <a:bodyPr/>
          <a:lstStyle/>
          <a:p>
            <a:pPr eaLnBrk="1" hangingPunct="1">
              <a:defRPr/>
            </a:pPr>
            <a:r>
              <a:rPr lang="en-US" sz="1900">
                <a:effectLst>
                  <a:outerShdw blurRad="38100" dist="38100" dir="2700000" algn="tl">
                    <a:srgbClr val="DDDDDD"/>
                  </a:outerShdw>
                </a:effectLst>
                <a:latin typeface="Gill Sans MT" charset="0"/>
                <a:ea typeface="ヒラギノ角ゴ Pro W3" charset="0"/>
                <a:cs typeface="ヒラギノ角ゴ Pro W3" charset="0"/>
              </a:rPr>
              <a:t/>
            </a:r>
            <a:br>
              <a:rPr lang="en-US" sz="1900">
                <a:effectLst>
                  <a:outerShdw blurRad="38100" dist="38100" dir="2700000" algn="tl">
                    <a:srgbClr val="DDDDDD"/>
                  </a:outerShdw>
                </a:effectLst>
                <a:latin typeface="Gill Sans MT" charset="0"/>
                <a:ea typeface="ヒラギノ角ゴ Pro W3" charset="0"/>
                <a:cs typeface="ヒラギノ角ゴ Pro W3" charset="0"/>
              </a:rPr>
            </a:br>
            <a:r>
              <a:rPr lang="en-US" sz="2900">
                <a:effectLst>
                  <a:outerShdw blurRad="38100" dist="38100" dir="2700000" algn="tl">
                    <a:srgbClr val="DDDDDD"/>
                  </a:outerShdw>
                </a:effectLst>
                <a:latin typeface="Gill Sans MT" charset="0"/>
                <a:ea typeface="ヒラギノ角ゴ Pro W3" charset="0"/>
                <a:cs typeface="ヒラギノ角ゴ Pro W3" charset="0"/>
              </a:rPr>
              <a:t>ISBD</a:t>
            </a:r>
            <a:r>
              <a:rPr lang="en-US" sz="1900">
                <a:effectLst>
                  <a:outerShdw blurRad="38100" dist="38100" dir="2700000" algn="tl">
                    <a:srgbClr val="DDDDDD"/>
                  </a:outerShdw>
                </a:effectLst>
                <a:latin typeface="Gill Sans MT" charset="0"/>
                <a:ea typeface="ヒラギノ角ゴ Pro W3" charset="0"/>
                <a:cs typeface="ヒラギノ角ゴ Pro W3" charset="0"/>
              </a:rPr>
              <a:t/>
            </a:r>
            <a:br>
              <a:rPr lang="en-US" sz="1900">
                <a:effectLst>
                  <a:outerShdw blurRad="38100" dist="38100" dir="2700000" algn="tl">
                    <a:srgbClr val="DDDDDD"/>
                  </a:outerShdw>
                </a:effectLst>
                <a:latin typeface="Gill Sans MT" charset="0"/>
                <a:ea typeface="ヒラギノ角ゴ Pro W3" charset="0"/>
                <a:cs typeface="ヒラギノ角ゴ Pro W3" charset="0"/>
              </a:rPr>
            </a:br>
            <a:endParaRPr lang="en-US" sz="1900">
              <a:effectLst>
                <a:outerShdw blurRad="38100" dist="38100" dir="2700000" algn="tl">
                  <a:srgbClr val="DDDDDD"/>
                </a:outerShdw>
              </a:effectLst>
              <a:latin typeface="Gill Sans MT" charset="0"/>
              <a:ea typeface="ヒラギノ角ゴ Pro W3" charset="0"/>
              <a:cs typeface="ヒラギノ角ゴ Pro W3" charset="0"/>
            </a:endParaRPr>
          </a:p>
        </p:txBody>
      </p:sp>
      <p:sp>
        <p:nvSpPr>
          <p:cNvPr id="209922" name="Rectangle 7"/>
          <p:cNvSpPr>
            <a:spLocks noGrp="1" noChangeArrowheads="1"/>
          </p:cNvSpPr>
          <p:nvPr>
            <p:ph idx="1"/>
          </p:nvPr>
        </p:nvSpPr>
        <p:spPr>
          <a:xfrm>
            <a:off x="1435100" y="1447800"/>
            <a:ext cx="7708900" cy="5410200"/>
          </a:xfrm>
        </p:spPr>
        <p:txBody>
          <a:bodyPr/>
          <a:lstStyle/>
          <a:p>
            <a:pPr eaLnBrk="1" hangingPunct="1">
              <a:lnSpc>
                <a:spcPct val="90000"/>
              </a:lnSpc>
            </a:pPr>
            <a:endParaRPr lang="en-US" sz="2800">
              <a:latin typeface="Gill Sans MT" charset="0"/>
              <a:ea typeface="ヒラギノ角ゴ Pro W3" charset="0"/>
              <a:cs typeface="ヒラギノ角ゴ Pro W3" charset="0"/>
            </a:endParaRPr>
          </a:p>
          <a:p>
            <a:pPr lvl="1" eaLnBrk="1" hangingPunct="1">
              <a:lnSpc>
                <a:spcPct val="90000"/>
              </a:lnSpc>
            </a:pPr>
            <a:endParaRPr lang="en-US" sz="2400">
              <a:latin typeface="Gill Sans MT" charset="0"/>
              <a:ea typeface="ヒラギノ角ゴ Pro W3" charset="0"/>
              <a:cs typeface="ヒラギノ角ゴ Pro W3" charset="0"/>
            </a:endParaRPr>
          </a:p>
        </p:txBody>
      </p:sp>
      <p:pic>
        <p:nvPicPr>
          <p:cNvPr id="209923" name="Picture 5" descr="Screen Shot 2016-07-17 at 2.33.48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20800" y="1371600"/>
            <a:ext cx="7594600" cy="5486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noAutofit/>
          </a:bodyPr>
          <a:lstStyle/>
          <a:p>
            <a:pPr eaLnBrk="1" hangingPunct="1">
              <a:defRPr/>
            </a:pPr>
            <a:r>
              <a:rPr lang="en-US" sz="4000">
                <a:effectLst>
                  <a:outerShdw blurRad="38100" dist="38100" dir="2700000" algn="tl">
                    <a:srgbClr val="DDDDDD"/>
                  </a:outerShdw>
                </a:effectLst>
                <a:latin typeface="Gill Sans MT" charset="0"/>
                <a:ea typeface="ＭＳ Ｐゴシック" charset="0"/>
                <a:cs typeface="ＭＳ Ｐゴシック" charset="0"/>
              </a:rPr>
              <a:t>CONTENT STANDARDS: </a:t>
            </a:r>
            <a:br>
              <a:rPr lang="en-US" sz="4000">
                <a:effectLst>
                  <a:outerShdw blurRad="38100" dist="38100" dir="2700000" algn="tl">
                    <a:srgbClr val="DDDDDD"/>
                  </a:outerShdw>
                </a:effectLst>
                <a:latin typeface="Gill Sans MT" charset="0"/>
                <a:ea typeface="ＭＳ Ｐゴシック" charset="0"/>
                <a:cs typeface="ＭＳ Ｐゴシック" charset="0"/>
              </a:rPr>
            </a:br>
            <a:r>
              <a:rPr lang="en-US" sz="4000">
                <a:effectLst>
                  <a:outerShdw blurRad="38100" dist="38100" dir="2700000" algn="tl">
                    <a:srgbClr val="DDDDDD"/>
                  </a:outerShdw>
                </a:effectLst>
                <a:latin typeface="Gill Sans MT" charset="0"/>
                <a:ea typeface="ＭＳ Ｐゴシック" charset="0"/>
                <a:cs typeface="ＭＳ Ｐゴシック" charset="0"/>
              </a:rPr>
              <a:t>Moving Image Specific</a:t>
            </a:r>
          </a:p>
        </p:txBody>
      </p:sp>
      <p:pic>
        <p:nvPicPr>
          <p:cNvPr id="211970" name="Picture 6" descr="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71800" y="3657600"/>
            <a:ext cx="2292350" cy="2971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 name="TextBox 6"/>
          <p:cNvSpPr txBox="1"/>
          <p:nvPr/>
        </p:nvSpPr>
        <p:spPr>
          <a:xfrm>
            <a:off x="5327650" y="2492375"/>
            <a:ext cx="3097213" cy="3841750"/>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b="1" dirty="0">
                <a:solidFill>
                  <a:schemeClr val="accent1"/>
                </a:solidFill>
                <a:effectLst>
                  <a:outerShdw blurRad="38100" dist="38100" dir="2700000" algn="tl">
                    <a:srgbClr val="000000">
                      <a:alpha val="43137"/>
                    </a:srgbClr>
                  </a:outerShdw>
                </a:effectLst>
              </a:rPr>
              <a:t>Archival</a:t>
            </a:r>
          </a:p>
          <a:p>
            <a:pPr>
              <a:defRPr/>
            </a:pPr>
            <a:r>
              <a:rPr lang="en-US" b="1" dirty="0">
                <a:solidFill>
                  <a:schemeClr val="accent1"/>
                </a:solidFill>
                <a:effectLst>
                  <a:outerShdw blurRad="38100" dist="38100" dir="2700000" algn="tl">
                    <a:srgbClr val="000000">
                      <a:alpha val="43137"/>
                    </a:srgbClr>
                  </a:outerShdw>
                </a:effectLst>
              </a:rPr>
              <a:t>Moving Image</a:t>
            </a:r>
          </a:p>
          <a:p>
            <a:pPr>
              <a:defRPr/>
            </a:pPr>
            <a:r>
              <a:rPr lang="en-US" b="1" dirty="0">
                <a:solidFill>
                  <a:schemeClr val="accent1"/>
                </a:solidFill>
                <a:effectLst>
                  <a:outerShdw blurRad="38100" dist="38100" dir="2700000" algn="tl">
                    <a:srgbClr val="000000">
                      <a:alpha val="43137"/>
                    </a:srgbClr>
                  </a:outerShdw>
                </a:effectLst>
              </a:rPr>
              <a:t>Materials</a:t>
            </a:r>
          </a:p>
          <a:p>
            <a:pPr>
              <a:defRPr/>
            </a:pPr>
            <a:r>
              <a:rPr lang="en-US" b="1" dirty="0"/>
              <a:t>A cataloguing </a:t>
            </a:r>
          </a:p>
          <a:p>
            <a:pPr>
              <a:defRPr/>
            </a:pPr>
            <a:r>
              <a:rPr lang="en-US" b="1" dirty="0"/>
              <a:t>Manual</a:t>
            </a:r>
          </a:p>
          <a:p>
            <a:pPr>
              <a:defRPr/>
            </a:pPr>
            <a:r>
              <a:rPr lang="en-US" sz="2000" b="1" dirty="0"/>
              <a:t>Second Edition</a:t>
            </a:r>
          </a:p>
        </p:txBody>
      </p:sp>
      <p:pic>
        <p:nvPicPr>
          <p:cNvPr id="211972" name="Picture 2" descr="C:\Documents and Settings\tross\Local Settings\Temporary Internet Files\Content.IE5\YTO9YUAU\MP900407226[1].jp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9187" r="9439"/>
          <a:stretch>
            <a:fillRect/>
          </a:stretch>
        </p:blipFill>
        <p:spPr bwMode="auto">
          <a:xfrm>
            <a:off x="7451725" y="2565400"/>
            <a:ext cx="914400" cy="3743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1" name="TextBox 10"/>
          <p:cNvSpPr txBox="1"/>
          <p:nvPr/>
        </p:nvSpPr>
        <p:spPr>
          <a:xfrm>
            <a:off x="6335713" y="5322888"/>
            <a:ext cx="869950" cy="460375"/>
          </a:xfrm>
          <a:prstGeom prst="rect">
            <a:avLst/>
          </a:prstGeom>
          <a:noFill/>
        </p:spPr>
        <p:txBody>
          <a:bodyPr wrap="none">
            <a:spAutoFit/>
          </a:bodyPr>
          <a:lstStyle/>
          <a:p>
            <a:pPr>
              <a:defRPr/>
            </a:pPr>
            <a:r>
              <a:rPr lang="en-US" b="1" dirty="0">
                <a:solidFill>
                  <a:schemeClr val="accent1">
                    <a:lumMod val="75000"/>
                  </a:schemeClr>
                </a:solidFill>
                <a:ea typeface="ＭＳ Ｐゴシック" charset="-128"/>
                <a:cs typeface="ＭＳ Ｐゴシック" charset="-128"/>
              </a:rPr>
              <a:t>2000</a:t>
            </a:r>
          </a:p>
        </p:txBody>
      </p:sp>
      <p:pic>
        <p:nvPicPr>
          <p:cNvPr id="211974" name="Picture 8" descr="Screen Shot 2016-07-17 at 2.37.46 PM.pn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9200" y="1600200"/>
            <a:ext cx="2368550" cy="304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1975" name="TextBox 9"/>
          <p:cNvSpPr txBox="1">
            <a:spLocks noChangeArrowheads="1"/>
          </p:cNvSpPr>
          <p:nvPr/>
        </p:nvSpPr>
        <p:spPr bwMode="auto">
          <a:xfrm>
            <a:off x="4419600" y="6092825"/>
            <a:ext cx="609600" cy="3079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1991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Gill Sans MT" charset="0"/>
                <a:ea typeface="ヒラギノ角ゴ Pro W3" charset="0"/>
                <a:cs typeface="ヒラギノ角ゴ Pro W3" charset="0"/>
              </a:rPr>
              <a:t>AMIM2</a:t>
            </a:r>
          </a:p>
        </p:txBody>
      </p:sp>
      <p:sp>
        <p:nvSpPr>
          <p:cNvPr id="214018" name="Rectangle 5"/>
          <p:cNvSpPr>
            <a:spLocks noGrp="1" noChangeArrowheads="1"/>
          </p:cNvSpPr>
          <p:nvPr>
            <p:ph idx="1"/>
          </p:nvPr>
        </p:nvSpPr>
        <p:spPr/>
        <p:txBody>
          <a:bodyPr/>
          <a:lstStyle/>
          <a:p>
            <a:pPr eaLnBrk="1" hangingPunct="1"/>
            <a:r>
              <a:rPr lang="en-US">
                <a:latin typeface="Gill Sans MT" charset="0"/>
                <a:ea typeface="ヒラギノ角ゴ Pro W3" charset="0"/>
                <a:cs typeface="ヒラギノ角ゴ Pro W3" charset="0"/>
              </a:rPr>
              <a:t>Archival Moving Image Materials: a cataloging manual.  2nd edition.  The AMIM Revision Committee, Motion Picture, Broadcasting and Recorded Sound Division.  Washington: Library of Congress, 2000.</a:t>
            </a:r>
            <a:br>
              <a:rPr lang="en-US">
                <a:latin typeface="Gill Sans MT" charset="0"/>
                <a:ea typeface="ヒラギノ角ゴ Pro W3" charset="0"/>
                <a:cs typeface="ヒラギノ角ゴ Pro W3" charset="0"/>
              </a:rPr>
            </a:br>
            <a:endParaRPr lang="en-US">
              <a:latin typeface="Gill Sans MT" charset="0"/>
              <a:ea typeface="ヒラギノ角ゴ Pro W3" charset="0"/>
              <a:cs typeface="ヒラギノ角ゴ Pro W3" charset="0"/>
            </a:endParaRPr>
          </a:p>
        </p:txBody>
      </p:sp>
      <p:pic>
        <p:nvPicPr>
          <p:cNvPr id="214019" name="Picture 6" descr="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53200" y="4343400"/>
            <a:ext cx="2209800" cy="2514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DDDDDD"/>
                  </a:outerShdw>
                </a:effectLst>
                <a:latin typeface="Gill Sans MT" charset="0"/>
                <a:ea typeface="ＭＳ Ｐゴシック" charset="0"/>
                <a:cs typeface="ＭＳ Ｐゴシック" charset="0"/>
              </a:rPr>
              <a:t>What is FRBR</a:t>
            </a:r>
          </a:p>
        </p:txBody>
      </p:sp>
      <p:sp>
        <p:nvSpPr>
          <p:cNvPr id="175106" name="Content Placeholder 2"/>
          <p:cNvSpPr>
            <a:spLocks noGrp="1"/>
          </p:cNvSpPr>
          <p:nvPr>
            <p:ph idx="1"/>
          </p:nvPr>
        </p:nvSpPr>
        <p:spPr/>
        <p:txBody>
          <a:bodyPr>
            <a:normAutofit/>
          </a:bodyPr>
          <a:lstStyle/>
          <a:p>
            <a:pPr eaLnBrk="1" hangingPunct="1"/>
            <a:r>
              <a:rPr lang="en-US">
                <a:latin typeface="Gill Sans MT" charset="0"/>
                <a:ea typeface="ＭＳ Ｐゴシック" charset="0"/>
                <a:cs typeface="ＭＳ Ｐゴシック" charset="0"/>
              </a:rPr>
              <a:t>Functional Requirements for Bibliographic Records</a:t>
            </a:r>
          </a:p>
          <a:p>
            <a:pPr eaLnBrk="1" hangingPunct="1"/>
            <a:r>
              <a:rPr lang="en-US">
                <a:latin typeface="Gill Sans MT" charset="0"/>
                <a:ea typeface="ＭＳ Ｐゴシック" charset="0"/>
                <a:cs typeface="ＭＳ Ｐゴシック" charset="0"/>
              </a:rPr>
              <a:t>Entity-relationship conceptual model</a:t>
            </a:r>
          </a:p>
          <a:p>
            <a:pPr eaLnBrk="1" hangingPunct="1"/>
            <a:r>
              <a:rPr lang="en-US">
                <a:latin typeface="Gill Sans MT" charset="0"/>
                <a:ea typeface="ＭＳ Ｐゴシック" charset="0"/>
                <a:cs typeface="ＭＳ Ｐゴシック" charset="0"/>
              </a:rPr>
              <a:t>Describes relationships of records to each other, not just displaying them as a collective list</a:t>
            </a:r>
          </a:p>
          <a:p>
            <a:pPr eaLnBrk="1" hangingPunct="1"/>
            <a:r>
              <a:rPr lang="en-US">
                <a:latin typeface="Gill Sans MT" charset="0"/>
                <a:ea typeface="ＭＳ Ｐゴシック" charset="0"/>
                <a:cs typeface="ＭＳ Ｐゴシック" charset="0"/>
              </a:rPr>
              <a:t>Available at http://www.ifla.org/en/publications/functional-requirements-for-bibliographic-records.</a:t>
            </a:r>
          </a:p>
          <a:p>
            <a:pPr eaLnBrk="1" hangingPunct="1"/>
            <a:endParaRPr lang="en-US">
              <a:latin typeface="Gill Sans MT"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Gill Sans MT" charset="0"/>
                <a:ea typeface="ヒラギノ角ゴ Pro W3" charset="0"/>
                <a:cs typeface="ヒラギノ角ゴ Pro W3" charset="0"/>
              </a:rPr>
              <a:t>FIAF</a:t>
            </a:r>
          </a:p>
        </p:txBody>
      </p:sp>
      <p:sp>
        <p:nvSpPr>
          <p:cNvPr id="216066" name="Rectangle 5"/>
          <p:cNvSpPr>
            <a:spLocks noGrp="1" noChangeArrowheads="1"/>
          </p:cNvSpPr>
          <p:nvPr>
            <p:ph idx="1"/>
          </p:nvPr>
        </p:nvSpPr>
        <p:spPr>
          <a:xfrm>
            <a:off x="1435100" y="1447800"/>
            <a:ext cx="5194300" cy="5410200"/>
          </a:xfrm>
        </p:spPr>
        <p:txBody>
          <a:bodyPr/>
          <a:lstStyle/>
          <a:p>
            <a:pPr eaLnBrk="1" hangingPunct="1"/>
            <a:r>
              <a:rPr lang="en-US" sz="2200">
                <a:latin typeface="Gill Sans MT" charset="0"/>
                <a:ea typeface="ヒラギノ角ゴ Pro W3" charset="0"/>
                <a:cs typeface="ヒラギノ角ゴ Pro W3" charset="0"/>
              </a:rPr>
              <a:t>FIAF Cataloging Rules for Film Archives. /  Fédération Internationale des Archives du Film. Compiled and edited by Harriet W. Harrison for the FIAF Cataloguing Commission.  Munich; London; New York;   Paris: G.K. Saur, 1991.</a:t>
            </a:r>
          </a:p>
          <a:p>
            <a:pPr eaLnBrk="1" hangingPunct="1"/>
            <a:r>
              <a:rPr lang="en-US" sz="2200">
                <a:latin typeface="Gill Sans MT" charset="0"/>
                <a:ea typeface="ヒラギノ角ゴ Pro W3" charset="0"/>
                <a:cs typeface="ヒラギノ角ゴ Pro W3" charset="0"/>
              </a:rPr>
              <a:t>The FIAF Moving Image Cataloguing Manual / Fédération Internationale des archives du film. Written by Natasha Fairbairn, Maria Assunta Pimpinelli, and Thelma Ross; edited by Linda Tadic for the FIAF Cataloguing and Documentation Commission. Brussels, Belgium: FIAF, 2016</a:t>
            </a:r>
          </a:p>
        </p:txBody>
      </p:sp>
      <p:pic>
        <p:nvPicPr>
          <p:cNvPr id="216067" name="Picture 6" descr="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705600" y="1219200"/>
            <a:ext cx="1998663" cy="2590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16068" name="Picture 4" descr="Screen Shot 2016-07-17 at 2.37.46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705600" y="3921125"/>
            <a:ext cx="1981200" cy="26146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49275" y="107576"/>
            <a:ext cx="8042276" cy="982512"/>
          </a:xfrm>
        </p:spPr>
        <p:txBody>
          <a:bodyPr/>
          <a:lstStyle/>
          <a:p>
            <a:pPr eaLnBrk="1" hangingPunct="1">
              <a:defRPr/>
            </a:pPr>
            <a:r>
              <a:rPr lang="en-US" sz="3600" dirty="0">
                <a:effectLst>
                  <a:outerShdw blurRad="38100" dist="38100" dir="2700000" algn="tl">
                    <a:srgbClr val="DDDDDD"/>
                  </a:outerShdw>
                </a:effectLst>
                <a:latin typeface="Gill Sans MT" charset="0"/>
                <a:ea typeface="ヒラギノ角ゴ Pro W3" charset="0"/>
                <a:cs typeface="ヒラギノ角ゴ Pro W3" charset="0"/>
              </a:rPr>
              <a:t>Original FIAF Rules record structure</a:t>
            </a:r>
          </a:p>
        </p:txBody>
      </p:sp>
      <p:sp>
        <p:nvSpPr>
          <p:cNvPr id="218114" name="Rectangle 3"/>
          <p:cNvSpPr>
            <a:spLocks noGrp="1" noChangeArrowheads="1"/>
          </p:cNvSpPr>
          <p:nvPr>
            <p:ph idx="1"/>
          </p:nvPr>
        </p:nvSpPr>
        <p:spPr/>
        <p:txBody>
          <a:bodyPr/>
          <a:lstStyle/>
          <a:p>
            <a:pPr eaLnBrk="1" hangingPunct="1"/>
            <a:r>
              <a:rPr lang="en-US">
                <a:latin typeface="Gill Sans MT" charset="0"/>
                <a:ea typeface="ヒラギノ角ゴ Pro W3" charset="0"/>
                <a:cs typeface="ヒラギノ角ゴ Pro W3" charset="0"/>
              </a:rPr>
              <a:t>Title and statement of responsibility</a:t>
            </a:r>
          </a:p>
          <a:p>
            <a:pPr eaLnBrk="1" hangingPunct="1"/>
            <a:r>
              <a:rPr lang="en-US">
                <a:latin typeface="Gill Sans MT" charset="0"/>
                <a:ea typeface="ヒラギノ角ゴ Pro W3" charset="0"/>
                <a:cs typeface="ヒラギノ角ゴ Pro W3" charset="0"/>
              </a:rPr>
              <a:t>Edition/version/variation</a:t>
            </a:r>
          </a:p>
          <a:p>
            <a:pPr eaLnBrk="1" hangingPunct="1"/>
            <a:r>
              <a:rPr lang="en-US">
                <a:latin typeface="Gill Sans MT" charset="0"/>
                <a:ea typeface="ヒラギノ角ゴ Pro W3" charset="0"/>
                <a:cs typeface="ヒラギノ角ゴ Pro W3" charset="0"/>
              </a:rPr>
              <a:t>Production, distribution, etc.</a:t>
            </a:r>
          </a:p>
          <a:p>
            <a:pPr eaLnBrk="1" hangingPunct="1"/>
            <a:r>
              <a:rPr lang="en-US">
                <a:latin typeface="Gill Sans MT" charset="0"/>
                <a:ea typeface="ヒラギノ角ゴ Pro W3" charset="0"/>
                <a:cs typeface="ヒラギノ角ゴ Pro W3" charset="0"/>
              </a:rPr>
              <a:t>Copyright statement</a:t>
            </a:r>
          </a:p>
          <a:p>
            <a:pPr eaLnBrk="1" hangingPunct="1"/>
            <a:r>
              <a:rPr lang="en-US">
                <a:latin typeface="Gill Sans MT" charset="0"/>
                <a:ea typeface="ヒラギノ角ゴ Pro W3" charset="0"/>
                <a:cs typeface="ヒラギノ角ゴ Pro W3" charset="0"/>
              </a:rPr>
              <a:t>Physical description</a:t>
            </a:r>
          </a:p>
          <a:p>
            <a:pPr eaLnBrk="1" hangingPunct="1"/>
            <a:r>
              <a:rPr lang="en-US">
                <a:latin typeface="Gill Sans MT" charset="0"/>
                <a:ea typeface="ヒラギノ角ゴ Pro W3" charset="0"/>
                <a:cs typeface="ヒラギノ角ゴ Pro W3" charset="0"/>
              </a:rPr>
              <a:t>Series</a:t>
            </a:r>
          </a:p>
          <a:p>
            <a:pPr eaLnBrk="1" hangingPunct="1"/>
            <a:r>
              <a:rPr lang="en-US">
                <a:latin typeface="Gill Sans MT" charset="0"/>
                <a:ea typeface="ヒラギノ角ゴ Pro W3" charset="0"/>
                <a:cs typeface="ヒラギノ角ゴ Pro W3" charset="0"/>
              </a:rPr>
              <a:t>Notes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1" name="Rectangle 4"/>
          <p:cNvSpPr>
            <a:spLocks noGrp="1" noChangeArrowheads="1"/>
          </p:cNvSpPr>
          <p:nvPr>
            <p:ph type="title" idx="4294967295"/>
          </p:nvPr>
        </p:nvSpPr>
        <p:spPr>
          <a:xfrm>
            <a:off x="0" y="0"/>
            <a:ext cx="8839200" cy="6858000"/>
          </a:xfrm>
        </p:spPr>
        <p:txBody>
          <a:bodyPr/>
          <a:lstStyle/>
          <a:p>
            <a:pPr algn="l" eaLnBrk="1" hangingPunct="1"/>
            <a:r>
              <a:rPr lang="en-US" sz="1800">
                <a:latin typeface="Arial" charset="0"/>
                <a:ea typeface="Osaka" charset="0"/>
                <a:cs typeface="Osaka" charset="0"/>
              </a:rPr>
              <a:t>The PRINCESS</a:t>
            </a:r>
            <a:r>
              <a:rPr lang="ja-JP" altLang="en-US" sz="1800">
                <a:latin typeface="Arial" charset="0"/>
                <a:ea typeface="Osaka" charset="0"/>
                <a:cs typeface="Osaka" charset="0"/>
              </a:rPr>
              <a:t>’</a:t>
            </a:r>
            <a:r>
              <a:rPr lang="en-US" altLang="ja-JP" sz="1800">
                <a:latin typeface="Arial" charset="0"/>
                <a:ea typeface="Osaka" charset="0"/>
                <a:cs typeface="Osaka" charset="0"/>
              </a:rPr>
              <a:t> NECKLACE / director, Floyd France ; story, Clare Freeman Alger ; scenarist, E. Clement.  D</a:t>
            </a:r>
            <a:r>
              <a:rPr lang="ja-JP" altLang="en-US" sz="1800">
                <a:latin typeface="Arial" charset="0"/>
                <a:ea typeface="Osaka" charset="0"/>
                <a:cs typeface="Osaka" charset="0"/>
              </a:rPr>
              <a:t>’</a:t>
            </a:r>
            <a:r>
              <a:rPr lang="en-US" altLang="ja-JP" sz="1800">
                <a:latin typeface="Arial" charset="0"/>
                <a:ea typeface="Osaka" charset="0"/>
                <a:cs typeface="Osaka" charset="0"/>
              </a:rPr>
              <a:t>Art. – US : Thomas A. Edison, Inc. [producer], 1917 ; US : K.E.S.E. [distributor],  1917. – (c) : US : Thomas A. Edison, Inc. 31Aug17; LP11335. </a:t>
            </a:r>
            <a:br>
              <a:rPr lang="en-US" altLang="ja-JP" sz="1800">
                <a:latin typeface="Arial" charset="0"/>
                <a:ea typeface="Osaka" charset="0"/>
                <a:cs typeface="Osaka" charset="0"/>
              </a:rPr>
            </a:br>
            <a:r>
              <a:rPr lang="en-US" altLang="ja-JP" sz="1800">
                <a:latin typeface="Arial" charset="0"/>
                <a:ea typeface="Osaka" charset="0"/>
                <a:cs typeface="Osaka" charset="0"/>
              </a:rPr>
              <a:t>            </a:t>
            </a:r>
            <a:br>
              <a:rPr lang="en-US" altLang="ja-JP" sz="1800">
                <a:latin typeface="Arial" charset="0"/>
                <a:ea typeface="Osaka" charset="0"/>
                <a:cs typeface="Osaka" charset="0"/>
              </a:rPr>
            </a:br>
            <a:r>
              <a:rPr lang="en-US" altLang="ja-JP" sz="1800">
                <a:latin typeface="Arial" charset="0"/>
                <a:ea typeface="Osaka" charset="0"/>
                <a:cs typeface="Osaka" charset="0"/>
              </a:rPr>
              <a:t>   Viewing print: 4 reels of 4 (1498 ft.) : 16 mm.:  S., b&amp;w, si. / USW FLA 1742-1745.            </a:t>
            </a:r>
            <a:br>
              <a:rPr lang="en-US" altLang="ja-JP" sz="1800">
                <a:latin typeface="Arial" charset="0"/>
                <a:ea typeface="Osaka" charset="0"/>
                <a:cs typeface="Osaka" charset="0"/>
              </a:rPr>
            </a:br>
            <a:r>
              <a:rPr lang="en-US" altLang="ja-JP" sz="1800">
                <a:latin typeface="Arial" charset="0"/>
                <a:ea typeface="Osaka" charset="0"/>
                <a:cs typeface="Osaka" charset="0"/>
              </a:rPr>
              <a:t>    Duplicate negative: 4 reels of 4 (1498 ft.) ; 16mm. : S., b&amp;w, si. / USW FRA 		4336-4339. </a:t>
            </a:r>
            <a:br>
              <a:rPr lang="en-US" altLang="ja-JP" sz="1800">
                <a:latin typeface="Arial" charset="0"/>
                <a:ea typeface="Osaka" charset="0"/>
                <a:cs typeface="Osaka" charset="0"/>
              </a:rPr>
            </a:br>
            <a:r>
              <a:rPr lang="en-US" altLang="ja-JP" sz="1800">
                <a:latin typeface="Arial" charset="0"/>
                <a:ea typeface="Osaka" charset="0"/>
                <a:cs typeface="Osaka" charset="0"/>
              </a:rPr>
              <a:t>    Archival positive: 4 reels of 4 (1498 ft.) ; 16mm. : S., b&amp;w, si. / USW 		  	FRA 4340-4343. </a:t>
            </a:r>
            <a:br>
              <a:rPr lang="en-US" altLang="ja-JP" sz="1800">
                <a:latin typeface="Arial" charset="0"/>
                <a:ea typeface="Osaka" charset="0"/>
                <a:cs typeface="Osaka" charset="0"/>
              </a:rPr>
            </a:br>
            <a:r>
              <a:rPr lang="en-US" altLang="ja-JP" sz="1800">
                <a:latin typeface="Arial" charset="0"/>
                <a:ea typeface="Osaka" charset="0"/>
                <a:cs typeface="Osaka" charset="0"/>
              </a:rPr>
              <a:t>(CONQUEST PROGRAM ; NO. 8)</a:t>
            </a:r>
            <a:br>
              <a:rPr lang="en-US" altLang="ja-JP" sz="1800">
                <a:latin typeface="Arial" charset="0"/>
                <a:ea typeface="Osaka" charset="0"/>
                <a:cs typeface="Osaka" charset="0"/>
              </a:rPr>
            </a:br>
            <a:r>
              <a:rPr lang="en-US" altLang="ja-JP" sz="1800">
                <a:latin typeface="Arial" charset="0"/>
                <a:ea typeface="Osaka" charset="0"/>
                <a:cs typeface="Osaka" charset="0"/>
              </a:rPr>
              <a:t> </a:t>
            </a:r>
            <a:br>
              <a:rPr lang="en-US" altLang="ja-JP" sz="1800">
                <a:latin typeface="Arial" charset="0"/>
                <a:ea typeface="Osaka" charset="0"/>
                <a:cs typeface="Osaka" charset="0"/>
              </a:rPr>
            </a:br>
            <a:r>
              <a:rPr lang="en-US" altLang="ja-JP" sz="1800">
                <a:latin typeface="Arial" charset="0"/>
                <a:ea typeface="Osaka" charset="0"/>
                <a:cs typeface="Osaka" charset="0"/>
              </a:rPr>
              <a:t>  Cast: William Calhoun, Kathleen Townsend, Wallace   MacDonald, Susan Mitchell, Dorothy Graham, Roy Adams. </a:t>
            </a:r>
            <a:br>
              <a:rPr lang="en-US" altLang="ja-JP" sz="1800">
                <a:latin typeface="Arial" charset="0"/>
                <a:ea typeface="Osaka" charset="0"/>
                <a:cs typeface="Osaka" charset="0"/>
              </a:rPr>
            </a:br>
            <a:r>
              <a:rPr lang="en-US" altLang="ja-JP" sz="1800">
                <a:latin typeface="Arial" charset="0"/>
                <a:ea typeface="Osaka" charset="0"/>
                <a:cs typeface="Osaka" charset="0"/>
              </a:rPr>
              <a:t>  Summary:  A fairy tale in which a stranger comes to Happyland in order to learn the master secret of happiness, and, while there, manages to retrieve the princess</a:t>
            </a:r>
            <a:r>
              <a:rPr lang="ja-JP" altLang="en-US" sz="1800">
                <a:latin typeface="Arial" charset="0"/>
                <a:ea typeface="Osaka" charset="0"/>
                <a:cs typeface="Osaka" charset="0"/>
              </a:rPr>
              <a:t>’</a:t>
            </a:r>
            <a:r>
              <a:rPr lang="en-US" altLang="ja-JP" sz="1800">
                <a:latin typeface="Arial" charset="0"/>
                <a:ea typeface="Osaka" charset="0"/>
                <a:cs typeface="Osaka" charset="0"/>
              </a:rPr>
              <a:t>s necklace from the wicked dwarfs who had  stolen it.  The stranger who reveals himself later as the king of Roseland, learns that the real secret of happiness is making others happy, and he and the princess are wed. </a:t>
            </a:r>
            <a:br>
              <a:rPr lang="en-US" altLang="ja-JP" sz="1800">
                <a:latin typeface="Arial" charset="0"/>
                <a:ea typeface="Osaka" charset="0"/>
                <a:cs typeface="Osaka" charset="0"/>
              </a:rPr>
            </a:br>
            <a:r>
              <a:rPr lang="en-US" altLang="ja-JP" sz="1800">
                <a:latin typeface="Arial" charset="0"/>
                <a:ea typeface="Osaka" charset="0"/>
                <a:cs typeface="Osaka" charset="0"/>
              </a:rPr>
              <a:t>  References:  Moving Picture World, v. 33.2, p. 1583; </a:t>
            </a:r>
            <a:br>
              <a:rPr lang="en-US" altLang="ja-JP" sz="1800">
                <a:latin typeface="Arial" charset="0"/>
                <a:ea typeface="Osaka" charset="0"/>
                <a:cs typeface="Osaka" charset="0"/>
              </a:rPr>
            </a:br>
            <a:r>
              <a:rPr lang="en-US" altLang="ja-JP" sz="1800">
                <a:latin typeface="Arial" charset="0"/>
                <a:ea typeface="Osaka" charset="0"/>
                <a:cs typeface="Osaka" charset="0"/>
              </a:rPr>
              <a:t>Motion Picture News, v. 1 .2, p. 2389.</a:t>
            </a:r>
            <a:endParaRPr lang="en-US">
              <a:latin typeface="Arial" charset="0"/>
              <a:ea typeface="Osaka" charset="0"/>
              <a:cs typeface="Osaka"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New FIAF Manual</a:t>
            </a:r>
          </a:p>
        </p:txBody>
      </p:sp>
      <p:sp>
        <p:nvSpPr>
          <p:cNvPr id="222210" name="Content Placeholder 2"/>
          <p:cNvSpPr>
            <a:spLocks noGrp="1"/>
          </p:cNvSpPr>
          <p:nvPr>
            <p:ph sz="half" idx="1"/>
          </p:nvPr>
        </p:nvSpPr>
        <p:spPr>
          <a:xfrm>
            <a:off x="1435100" y="1524000"/>
            <a:ext cx="3657600" cy="4664075"/>
          </a:xfrm>
        </p:spPr>
        <p:txBody>
          <a:bodyPr/>
          <a:lstStyle/>
          <a:p>
            <a:r>
              <a:rPr lang="en-US">
                <a:latin typeface="Gill Sans MT" charset="0"/>
                <a:ea typeface="ＭＳ Ｐゴシック" charset="0"/>
                <a:cs typeface="ＭＳ Ｐゴシック" charset="0"/>
              </a:rPr>
              <a:t>Published as a PDF on fiafnet.org in 2016</a:t>
            </a:r>
          </a:p>
          <a:p>
            <a:r>
              <a:rPr lang="en-US">
                <a:latin typeface="Gill Sans MT" charset="0"/>
                <a:ea typeface="ＭＳ Ｐゴシック" charset="0"/>
                <a:cs typeface="ＭＳ Ｐゴシック" charset="0"/>
              </a:rPr>
              <a:t>Offers cataloguing rules intended to be compatible with new and old systems</a:t>
            </a:r>
          </a:p>
          <a:p>
            <a:r>
              <a:rPr lang="en-US">
                <a:latin typeface="Gill Sans MT" charset="0"/>
                <a:ea typeface="ＭＳ Ｐゴシック" charset="0"/>
                <a:cs typeface="ＭＳ Ｐゴシック" charset="0"/>
              </a:rPr>
              <a:t>Includes charts, decision trees, examples</a:t>
            </a:r>
          </a:p>
        </p:txBody>
      </p:sp>
      <p:pic>
        <p:nvPicPr>
          <p:cNvPr id="222211" name="Content Placeholder 4" descr="Screen Shot 2016-07-17 at 2.37.46 PM.png"/>
          <p:cNvPicPr>
            <a:picLocks noGrp="1" noChangeAspect="1"/>
          </p:cNvPicPr>
          <p:nvPr>
            <p:ph sz="half" idx="2"/>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8315" r="-8315"/>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Diagram 5"/>
          <p:cNvGraphicFramePr>
            <a:graphicFrameLocks/>
          </p:cNvGraphicFramePr>
          <p:nvPr/>
        </p:nvGraphicFramePr>
        <p:xfrm>
          <a:off x="1596979" y="721239"/>
          <a:ext cx="6190991" cy="591526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224258" name="Straight Arrow Connector 6"/>
          <p:cNvCxnSpPr>
            <a:cxnSpLocks/>
          </p:cNvCxnSpPr>
          <p:nvPr/>
        </p:nvCxnSpPr>
        <p:spPr bwMode="auto">
          <a:xfrm>
            <a:off x="2913063" y="1733550"/>
            <a:ext cx="0" cy="744538"/>
          </a:xfrm>
          <a:prstGeom prst="straightConnector1">
            <a:avLst/>
          </a:prstGeom>
          <a:noFill/>
          <a:ln w="9525">
            <a:solidFill>
              <a:srgbClr val="4A7EBB"/>
            </a:solidFill>
            <a:prstDash val="lgDash"/>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224259" name="Straight Arrow Connector 7"/>
          <p:cNvCxnSpPr>
            <a:cxnSpLocks/>
          </p:cNvCxnSpPr>
          <p:nvPr/>
        </p:nvCxnSpPr>
        <p:spPr bwMode="auto">
          <a:xfrm>
            <a:off x="2789238" y="3300413"/>
            <a:ext cx="0" cy="555625"/>
          </a:xfrm>
          <a:prstGeom prst="straightConnector1">
            <a:avLst/>
          </a:prstGeom>
          <a:noFill/>
          <a:ln w="9525">
            <a:solidFill>
              <a:srgbClr val="4A7EBB"/>
            </a:solidFill>
            <a:prstDash val="lgDash"/>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224260" name="Straight Arrow Connector 8"/>
          <p:cNvCxnSpPr>
            <a:cxnSpLocks/>
          </p:cNvCxnSpPr>
          <p:nvPr/>
        </p:nvCxnSpPr>
        <p:spPr bwMode="auto">
          <a:xfrm>
            <a:off x="1809750" y="1611313"/>
            <a:ext cx="0" cy="2692400"/>
          </a:xfrm>
          <a:prstGeom prst="straightConnector1">
            <a:avLst/>
          </a:prstGeom>
          <a:noFill/>
          <a:ln w="9525">
            <a:solidFill>
              <a:srgbClr val="BE4B48"/>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224261" name="Straight Arrow Connector 9"/>
          <p:cNvCxnSpPr>
            <a:cxnSpLocks/>
          </p:cNvCxnSpPr>
          <p:nvPr/>
        </p:nvCxnSpPr>
        <p:spPr bwMode="auto">
          <a:xfrm>
            <a:off x="1809750" y="4819650"/>
            <a:ext cx="0" cy="1073150"/>
          </a:xfrm>
          <a:prstGeom prst="straightConnector1">
            <a:avLst/>
          </a:prstGeom>
          <a:noFill/>
          <a:ln w="9525">
            <a:solidFill>
              <a:srgbClr val="BE4B48"/>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224262" name="Text Box 13"/>
          <p:cNvSpPr>
            <a:spLocks/>
          </p:cNvSpPr>
          <p:nvPr/>
        </p:nvSpPr>
        <p:spPr bwMode="auto">
          <a:xfrm>
            <a:off x="1355725" y="12700"/>
            <a:ext cx="6734175" cy="523875"/>
          </a:xfrm>
          <a:prstGeom prst="roundRect">
            <a:avLst>
              <a:gd name="adj" fmla="val 16667"/>
            </a:avLst>
          </a:prstGeom>
          <a:solidFill>
            <a:srgbClr val="EBF1DE"/>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nchor="ctr"/>
          <a:lstStyle/>
          <a:p>
            <a:pPr indent="457200" algn="just" eaLnBrk="1" hangingPunct="1"/>
            <a:r>
              <a:rPr lang="en-US" sz="1600">
                <a:solidFill>
                  <a:srgbClr val="000000"/>
                </a:solidFill>
                <a:cs typeface="Calibri" charset="0"/>
              </a:rPr>
              <a:t>         </a:t>
            </a:r>
            <a:r>
              <a:rPr lang="en-US" sz="2000">
                <a:solidFill>
                  <a:srgbClr val="000000"/>
                </a:solidFill>
                <a:cs typeface="Calibri" charset="0"/>
              </a:rPr>
              <a:t>Extended hierarchy model: 4 levels</a:t>
            </a:r>
            <a:endParaRPr lang="en-US" sz="1800">
              <a:solidFill>
                <a:srgbClr val="000000"/>
              </a:solidFill>
              <a:cs typeface="Arial" charset="0"/>
            </a:endParaRPr>
          </a:p>
        </p:txBody>
      </p:sp>
      <p:sp>
        <p:nvSpPr>
          <p:cNvPr id="224263" name="Rectangle 9"/>
          <p:cNvSpPr>
            <a:spLocks noChangeArrowheads="1"/>
          </p:cNvSpPr>
          <p:nvPr/>
        </p:nvSpPr>
        <p:spPr bwMode="auto">
          <a:xfrm>
            <a:off x="0" y="457200"/>
            <a:ext cx="9144000" cy="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p>
            <a:pPr eaLnBrk="1" hangingPunct="1"/>
            <a:r>
              <a:rPr lang="en-US" sz="700">
                <a:solidFill>
                  <a:srgbClr val="000000"/>
                </a:solidFill>
                <a:cs typeface="Arial" charset="0"/>
              </a:rPr>
              <a:t/>
            </a:r>
            <a:br>
              <a:rPr lang="en-US" sz="700">
                <a:solidFill>
                  <a:srgbClr val="000000"/>
                </a:solidFill>
                <a:cs typeface="Arial" charset="0"/>
              </a:rPr>
            </a:br>
            <a:endParaRPr lang="en-US" sz="1800">
              <a:solidFill>
                <a:srgbClr val="000000"/>
              </a:solidFill>
              <a:cs typeface="Arial" charset="0"/>
            </a:endParaRPr>
          </a:p>
          <a:p>
            <a:endParaRPr lang="en-US" sz="1800">
              <a:solidFill>
                <a:srgbClr val="000000"/>
              </a:solidFill>
              <a:cs typeface="Arial" charset="0"/>
            </a:endParaRPr>
          </a:p>
        </p:txBody>
      </p:sp>
      <p:sp>
        <p:nvSpPr>
          <p:cNvPr id="14" name="Rectangle 10"/>
          <p:cNvSpPr>
            <a:spLocks noChangeArrowheads="1"/>
          </p:cNvSpPr>
          <p:nvPr/>
        </p:nvSpPr>
        <p:spPr bwMode="auto">
          <a:xfrm>
            <a:off x="457200" y="457200"/>
            <a:ext cx="9144000" cy="0"/>
          </a:xfrm>
          <a:prstGeom prst="rect">
            <a:avLst/>
          </a:prstGeom>
          <a:noFill/>
          <a:ln>
            <a:noFill/>
          </a:ln>
          <a:effectLst/>
          <a:extLst/>
        </p:spPr>
        <p:txBody>
          <a:bodyPr wrap="none" anchor="ctr">
            <a:spAutoFit/>
          </a:bodyPr>
          <a:lstStyle/>
          <a:p>
            <a:pPr defTabSz="457200" eaLnBrk="1" fontAlgn="auto" hangingPunct="1">
              <a:spcBef>
                <a:spcPts val="0"/>
              </a:spcBef>
              <a:spcAft>
                <a:spcPts val="0"/>
              </a:spcAft>
              <a:defRPr/>
            </a:pPr>
            <a:endParaRPr lang="en-US" sz="1800">
              <a:solidFill>
                <a:prstClr val="black"/>
              </a:solidFill>
              <a:latin typeface="Century Gothic"/>
              <a:ea typeface="+mn-ea"/>
              <a:cs typeface="+mn-cs"/>
            </a:endParaRPr>
          </a:p>
        </p:txBody>
      </p:sp>
      <p:sp>
        <p:nvSpPr>
          <p:cNvPr id="15" name="Rectangle 11"/>
          <p:cNvSpPr>
            <a:spLocks noChangeArrowheads="1"/>
          </p:cNvSpPr>
          <p:nvPr/>
        </p:nvSpPr>
        <p:spPr bwMode="auto">
          <a:xfrm>
            <a:off x="457200" y="7067550"/>
            <a:ext cx="9144000" cy="0"/>
          </a:xfrm>
          <a:prstGeom prst="rect">
            <a:avLst/>
          </a:prstGeom>
          <a:noFill/>
          <a:ln>
            <a:noFill/>
          </a:ln>
          <a:effectLst/>
          <a:extLst/>
        </p:spPr>
        <p:txBody>
          <a:bodyPr wrap="none" anchor="ctr">
            <a:spAutoFit/>
          </a:bodyPr>
          <a:lstStyle/>
          <a:p>
            <a:pPr eaLnBrk="1" hangingPunct="1">
              <a:defRPr/>
            </a:pPr>
            <a:endParaRPr lang="en-US" altLang="en-US" sz="1800">
              <a:solidFill>
                <a:prstClr val="black"/>
              </a:solidFill>
              <a:latin typeface="Arial" pitchFamily="34" charset="0"/>
              <a:ea typeface="+mn-ea"/>
              <a:cs typeface="Arial" pitchFamily="34" charset="0"/>
            </a:endParaRPr>
          </a:p>
        </p:txBody>
      </p:sp>
      <p:sp>
        <p:nvSpPr>
          <p:cNvPr id="16" name="TextBox 15"/>
          <p:cNvSpPr txBox="1"/>
          <p:nvPr/>
        </p:nvSpPr>
        <p:spPr>
          <a:xfrm>
            <a:off x="55563" y="2219325"/>
            <a:ext cx="1682750" cy="1076325"/>
          </a:xfrm>
          <a:prstGeom prst="rect">
            <a:avLst/>
          </a:prstGeom>
          <a:noFill/>
        </p:spPr>
        <p:txBody>
          <a:bodyPr>
            <a:spAutoFit/>
          </a:bodyPr>
          <a:lstStyle/>
          <a:p>
            <a:pPr defTabSz="457200" eaLnBrk="1" fontAlgn="auto" hangingPunct="1">
              <a:spcBef>
                <a:spcPts val="0"/>
              </a:spcBef>
              <a:spcAft>
                <a:spcPts val="0"/>
              </a:spcAft>
              <a:defRPr/>
            </a:pPr>
            <a:r>
              <a:rPr lang="en-US" sz="1600" b="1" i="1" dirty="0">
                <a:solidFill>
                  <a:prstClr val="black"/>
                </a:solidFill>
                <a:latin typeface="Century Gothic"/>
                <a:ea typeface="+mn-ea"/>
                <a:cs typeface="+mn-cs"/>
              </a:rPr>
              <a:t>FIAF Moving Image Cataloguing Manual</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a:graphicFrameLocks/>
          </p:cNvGraphicFramePr>
          <p:nvPr/>
        </p:nvGraphicFramePr>
        <p:xfrm>
          <a:off x="1489710" y="614523"/>
          <a:ext cx="6598222" cy="614251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226306" name="Straight Arrow Connector 4"/>
          <p:cNvCxnSpPr>
            <a:cxnSpLocks/>
          </p:cNvCxnSpPr>
          <p:nvPr/>
        </p:nvCxnSpPr>
        <p:spPr bwMode="auto">
          <a:xfrm>
            <a:off x="1773238" y="1846263"/>
            <a:ext cx="0" cy="1166812"/>
          </a:xfrm>
          <a:prstGeom prst="straightConnector1">
            <a:avLst/>
          </a:prstGeom>
          <a:noFill/>
          <a:ln w="9525">
            <a:solidFill>
              <a:srgbClr val="BE4B48"/>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226307" name="Straight Arrow Connector 5"/>
          <p:cNvCxnSpPr>
            <a:cxnSpLocks/>
          </p:cNvCxnSpPr>
          <p:nvPr/>
        </p:nvCxnSpPr>
        <p:spPr bwMode="auto">
          <a:xfrm>
            <a:off x="1743075" y="4140200"/>
            <a:ext cx="0" cy="1573213"/>
          </a:xfrm>
          <a:prstGeom prst="straightConnector1">
            <a:avLst/>
          </a:prstGeom>
          <a:noFill/>
          <a:ln w="9525">
            <a:solidFill>
              <a:srgbClr val="BE4B48"/>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226308" name="Text Box 15"/>
          <p:cNvSpPr>
            <a:spLocks/>
          </p:cNvSpPr>
          <p:nvPr/>
        </p:nvSpPr>
        <p:spPr bwMode="auto">
          <a:xfrm>
            <a:off x="1160463" y="206375"/>
            <a:ext cx="6823075" cy="501650"/>
          </a:xfrm>
          <a:prstGeom prst="roundRect">
            <a:avLst>
              <a:gd name="adj" fmla="val 16667"/>
            </a:avLst>
          </a:prstGeom>
          <a:solidFill>
            <a:srgbClr val="C8E3F4"/>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pPr indent="457200" algn="just" eaLnBrk="1" hangingPunct="1"/>
            <a:r>
              <a:rPr lang="en-US" sz="1600">
                <a:solidFill>
                  <a:srgbClr val="000000"/>
                </a:solidFill>
                <a:cs typeface="Calibri" charset="0"/>
              </a:rPr>
              <a:t>           	</a:t>
            </a:r>
            <a:r>
              <a:rPr lang="en-US" sz="1800">
                <a:solidFill>
                  <a:srgbClr val="000000"/>
                </a:solidFill>
                <a:cs typeface="Calibri" charset="0"/>
              </a:rPr>
              <a:t>Full hierarchy model: 3 levels</a:t>
            </a:r>
            <a:endParaRPr lang="en-US" sz="1800">
              <a:solidFill>
                <a:srgbClr val="000000"/>
              </a:solidFill>
              <a:cs typeface="Arial" charset="0"/>
            </a:endParaRPr>
          </a:p>
        </p:txBody>
      </p:sp>
      <p:sp>
        <p:nvSpPr>
          <p:cNvPr id="8" name="Rectangle 5"/>
          <p:cNvSpPr>
            <a:spLocks noChangeArrowheads="1"/>
          </p:cNvSpPr>
          <p:nvPr/>
        </p:nvSpPr>
        <p:spPr bwMode="auto">
          <a:xfrm>
            <a:off x="0" y="0"/>
            <a:ext cx="9144000" cy="457200"/>
          </a:xfrm>
          <a:prstGeom prst="rect">
            <a:avLst/>
          </a:prstGeom>
          <a:noFill/>
          <a:ln>
            <a:noFill/>
          </a:ln>
          <a:effectLst/>
          <a:extLst/>
        </p:spPr>
        <p:txBody>
          <a:bodyPr wrap="none" anchor="ctr">
            <a:spAutoFit/>
          </a:bodyPr>
          <a:lstStyle/>
          <a:p>
            <a:pPr defTabSz="457200" eaLnBrk="1" fontAlgn="auto" hangingPunct="1">
              <a:spcBef>
                <a:spcPts val="0"/>
              </a:spcBef>
              <a:spcAft>
                <a:spcPts val="0"/>
              </a:spcAft>
              <a:defRPr/>
            </a:pPr>
            <a:endParaRPr lang="en-US" sz="1800">
              <a:solidFill>
                <a:prstClr val="black"/>
              </a:solidFill>
              <a:latin typeface="Century Gothic"/>
              <a:ea typeface="+mn-ea"/>
              <a:cs typeface="+mn-cs"/>
            </a:endParaRPr>
          </a:p>
        </p:txBody>
      </p:sp>
      <p:sp>
        <p:nvSpPr>
          <p:cNvPr id="226310" name="Rectangle 7"/>
          <p:cNvSpPr>
            <a:spLocks noChangeArrowheads="1"/>
          </p:cNvSpPr>
          <p:nvPr/>
        </p:nvSpPr>
        <p:spPr bwMode="auto">
          <a:xfrm>
            <a:off x="457200" y="457200"/>
            <a:ext cx="9144000" cy="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spAutoFit/>
          </a:bodyPr>
          <a:lstStyle/>
          <a:p>
            <a:pPr eaLnBrk="1" hangingPunct="1"/>
            <a:r>
              <a:rPr lang="en-US" sz="700">
                <a:solidFill>
                  <a:srgbClr val="000000"/>
                </a:solidFill>
                <a:cs typeface="Arial" charset="0"/>
              </a:rPr>
              <a:t/>
            </a:r>
            <a:br>
              <a:rPr lang="en-US" sz="700">
                <a:solidFill>
                  <a:srgbClr val="000000"/>
                </a:solidFill>
                <a:cs typeface="Arial" charset="0"/>
              </a:rPr>
            </a:br>
            <a:endParaRPr lang="en-US" sz="1800">
              <a:solidFill>
                <a:srgbClr val="000000"/>
              </a:solidFill>
              <a:cs typeface="Arial" charset="0"/>
            </a:endParaRPr>
          </a:p>
          <a:p>
            <a:endParaRPr lang="en-US" sz="1800">
              <a:solidFill>
                <a:srgbClr val="000000"/>
              </a:solidFill>
              <a:cs typeface="Arial" charset="0"/>
            </a:endParaRPr>
          </a:p>
        </p:txBody>
      </p:sp>
      <p:sp>
        <p:nvSpPr>
          <p:cNvPr id="10" name="Rectangle 8"/>
          <p:cNvSpPr>
            <a:spLocks noChangeArrowheads="1"/>
          </p:cNvSpPr>
          <p:nvPr/>
        </p:nvSpPr>
        <p:spPr bwMode="auto">
          <a:xfrm>
            <a:off x="457200" y="457200"/>
            <a:ext cx="9144000" cy="0"/>
          </a:xfrm>
          <a:prstGeom prst="rect">
            <a:avLst/>
          </a:prstGeom>
          <a:noFill/>
          <a:ln>
            <a:noFill/>
          </a:ln>
          <a:effectLst/>
          <a:extLst/>
        </p:spPr>
        <p:txBody>
          <a:bodyPr wrap="none" anchor="ctr">
            <a:spAutoFit/>
          </a:bodyPr>
          <a:lstStyle/>
          <a:p>
            <a:pPr defTabSz="457200" eaLnBrk="1" fontAlgn="auto" hangingPunct="1">
              <a:spcBef>
                <a:spcPts val="0"/>
              </a:spcBef>
              <a:spcAft>
                <a:spcPts val="0"/>
              </a:spcAft>
              <a:defRPr/>
            </a:pPr>
            <a:endParaRPr lang="en-US" sz="1800">
              <a:solidFill>
                <a:prstClr val="black"/>
              </a:solidFill>
              <a:latin typeface="Century Gothic"/>
              <a:ea typeface="+mn-ea"/>
              <a:cs typeface="+mn-cs"/>
            </a:endParaRPr>
          </a:p>
        </p:txBody>
      </p:sp>
      <p:sp>
        <p:nvSpPr>
          <p:cNvPr id="11" name="Rectangle 9"/>
          <p:cNvSpPr>
            <a:spLocks noChangeArrowheads="1"/>
          </p:cNvSpPr>
          <p:nvPr/>
        </p:nvSpPr>
        <p:spPr bwMode="auto">
          <a:xfrm>
            <a:off x="457200" y="7067550"/>
            <a:ext cx="9144000" cy="0"/>
          </a:xfrm>
          <a:prstGeom prst="rect">
            <a:avLst/>
          </a:prstGeom>
          <a:noFill/>
          <a:ln>
            <a:noFill/>
          </a:ln>
          <a:effectLst/>
          <a:extLst/>
        </p:spPr>
        <p:txBody>
          <a:bodyPr wrap="none" anchor="ctr">
            <a:spAutoFit/>
          </a:bodyPr>
          <a:lstStyle/>
          <a:p>
            <a:pPr eaLnBrk="1" hangingPunct="1">
              <a:defRPr/>
            </a:pPr>
            <a:endParaRPr lang="en-US" altLang="en-US" sz="1800">
              <a:solidFill>
                <a:prstClr val="black"/>
              </a:solidFill>
              <a:latin typeface="Arial" pitchFamily="34" charset="0"/>
              <a:ea typeface="+mn-ea"/>
              <a:cs typeface="Arial" pitchFamily="34" charset="0"/>
            </a:endParaRPr>
          </a:p>
        </p:txBody>
      </p:sp>
      <p:sp>
        <p:nvSpPr>
          <p:cNvPr id="13" name="TextBox 12"/>
          <p:cNvSpPr txBox="1"/>
          <p:nvPr/>
        </p:nvSpPr>
        <p:spPr>
          <a:xfrm>
            <a:off x="55563" y="2219325"/>
            <a:ext cx="1682750" cy="1076325"/>
          </a:xfrm>
          <a:prstGeom prst="rect">
            <a:avLst/>
          </a:prstGeom>
          <a:noFill/>
        </p:spPr>
        <p:txBody>
          <a:bodyPr>
            <a:spAutoFit/>
          </a:bodyPr>
          <a:lstStyle/>
          <a:p>
            <a:pPr defTabSz="457200" eaLnBrk="1" fontAlgn="auto" hangingPunct="1">
              <a:spcBef>
                <a:spcPts val="0"/>
              </a:spcBef>
              <a:spcAft>
                <a:spcPts val="0"/>
              </a:spcAft>
              <a:defRPr/>
            </a:pPr>
            <a:r>
              <a:rPr lang="en-US" sz="1600" b="1" i="1" dirty="0">
                <a:solidFill>
                  <a:prstClr val="black"/>
                </a:solidFill>
                <a:latin typeface="Century Gothic"/>
                <a:ea typeface="+mn-ea"/>
                <a:cs typeface="+mn-cs"/>
              </a:rPr>
              <a:t>FIAF Moving Image Cataloguing Manual</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a:graphicFrameLocks/>
          </p:cNvGraphicFramePr>
          <p:nvPr/>
        </p:nvGraphicFramePr>
        <p:xfrm>
          <a:off x="1841679" y="731838"/>
          <a:ext cx="5898524" cy="595407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cxnSp>
        <p:nvCxnSpPr>
          <p:cNvPr id="227330" name="Straight Arrow Connector 4"/>
          <p:cNvCxnSpPr>
            <a:cxnSpLocks/>
          </p:cNvCxnSpPr>
          <p:nvPr/>
        </p:nvCxnSpPr>
        <p:spPr bwMode="auto">
          <a:xfrm>
            <a:off x="1712913" y="1892300"/>
            <a:ext cx="0" cy="1379538"/>
          </a:xfrm>
          <a:prstGeom prst="straightConnector1">
            <a:avLst/>
          </a:prstGeom>
          <a:noFill/>
          <a:ln w="9525">
            <a:solidFill>
              <a:srgbClr val="BE4B48"/>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227331" name="Text Box 24"/>
          <p:cNvSpPr>
            <a:spLocks/>
          </p:cNvSpPr>
          <p:nvPr/>
        </p:nvSpPr>
        <p:spPr bwMode="auto">
          <a:xfrm>
            <a:off x="1379538" y="230188"/>
            <a:ext cx="6823075" cy="501650"/>
          </a:xfrm>
          <a:prstGeom prst="roundRect">
            <a:avLst>
              <a:gd name="adj" fmla="val 16667"/>
            </a:avLst>
          </a:prstGeom>
          <a:solidFill>
            <a:srgbClr val="DCC6C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pPr indent="457200" algn="just" eaLnBrk="1" hangingPunct="1"/>
            <a:r>
              <a:rPr lang="en-US" sz="1600">
                <a:solidFill>
                  <a:srgbClr val="000000"/>
                </a:solidFill>
                <a:cs typeface="Calibri" charset="0"/>
              </a:rPr>
              <a:t>           	</a:t>
            </a:r>
            <a:r>
              <a:rPr lang="en-US" sz="1800">
                <a:solidFill>
                  <a:srgbClr val="000000"/>
                </a:solidFill>
                <a:cs typeface="Calibri" charset="0"/>
              </a:rPr>
              <a:t>Shallow hierarchy model: 2 levels</a:t>
            </a:r>
            <a:endParaRPr lang="en-US" sz="700">
              <a:solidFill>
                <a:srgbClr val="000000"/>
              </a:solidFill>
              <a:cs typeface="Arial" charset="0"/>
            </a:endParaRPr>
          </a:p>
          <a:p>
            <a:pPr indent="457200"/>
            <a:endParaRPr lang="en-US" sz="1800">
              <a:solidFill>
                <a:srgbClr val="000000"/>
              </a:solidFill>
              <a:cs typeface="Arial" charset="0"/>
            </a:endParaRPr>
          </a:p>
        </p:txBody>
      </p:sp>
      <p:cxnSp>
        <p:nvCxnSpPr>
          <p:cNvPr id="227332" name="Straight Arrow Connector 6"/>
          <p:cNvCxnSpPr>
            <a:cxnSpLocks/>
          </p:cNvCxnSpPr>
          <p:nvPr/>
        </p:nvCxnSpPr>
        <p:spPr bwMode="auto">
          <a:xfrm flipV="1">
            <a:off x="2087563" y="2179638"/>
            <a:ext cx="0" cy="1092200"/>
          </a:xfrm>
          <a:prstGeom prst="straightConnector1">
            <a:avLst/>
          </a:prstGeom>
          <a:noFill/>
          <a:ln w="9525">
            <a:solidFill>
              <a:srgbClr val="4A7EBB"/>
            </a:solidFill>
            <a:prstDash val="lgDash"/>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227333" name="Straight Arrow Connector 7"/>
          <p:cNvCxnSpPr>
            <a:cxnSpLocks/>
          </p:cNvCxnSpPr>
          <p:nvPr/>
        </p:nvCxnSpPr>
        <p:spPr bwMode="auto">
          <a:xfrm>
            <a:off x="2087563" y="3784600"/>
            <a:ext cx="0" cy="1090613"/>
          </a:xfrm>
          <a:prstGeom prst="straightConnector1">
            <a:avLst/>
          </a:prstGeom>
          <a:noFill/>
          <a:ln w="9525">
            <a:solidFill>
              <a:srgbClr val="4A7EBB"/>
            </a:solidFill>
            <a:prstDash val="lgDash"/>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227334" name="Straight Arrow Connector 8"/>
          <p:cNvCxnSpPr>
            <a:cxnSpLocks/>
          </p:cNvCxnSpPr>
          <p:nvPr/>
        </p:nvCxnSpPr>
        <p:spPr bwMode="auto">
          <a:xfrm>
            <a:off x="1733550" y="4186238"/>
            <a:ext cx="0" cy="1377950"/>
          </a:xfrm>
          <a:prstGeom prst="straightConnector1">
            <a:avLst/>
          </a:prstGeom>
          <a:noFill/>
          <a:ln w="9525">
            <a:solidFill>
              <a:srgbClr val="BE4B48"/>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0" name="Rectangle 7"/>
          <p:cNvSpPr>
            <a:spLocks noChangeArrowheads="1"/>
          </p:cNvSpPr>
          <p:nvPr/>
        </p:nvSpPr>
        <p:spPr bwMode="auto">
          <a:xfrm>
            <a:off x="219075" y="215900"/>
            <a:ext cx="9144000" cy="457200"/>
          </a:xfrm>
          <a:prstGeom prst="rect">
            <a:avLst/>
          </a:prstGeom>
          <a:noFill/>
          <a:ln>
            <a:noFill/>
          </a:ln>
          <a:effectLst/>
          <a:extLst/>
        </p:spPr>
        <p:txBody>
          <a:bodyPr wrap="none" anchor="ctr">
            <a:spAutoFit/>
          </a:bodyPr>
          <a:lstStyle/>
          <a:p>
            <a:pPr defTabSz="457200" eaLnBrk="1" fontAlgn="auto" hangingPunct="1">
              <a:spcBef>
                <a:spcPts val="0"/>
              </a:spcBef>
              <a:spcAft>
                <a:spcPts val="0"/>
              </a:spcAft>
              <a:defRPr/>
            </a:pPr>
            <a:endParaRPr lang="en-US" sz="1800">
              <a:solidFill>
                <a:prstClr val="black"/>
              </a:solidFill>
              <a:latin typeface="Century Gothic"/>
              <a:ea typeface="+mn-ea"/>
              <a:cs typeface="+mn-cs"/>
            </a:endParaRPr>
          </a:p>
        </p:txBody>
      </p:sp>
      <p:sp>
        <p:nvSpPr>
          <p:cNvPr id="227336" name="Rectangle 9"/>
          <p:cNvSpPr>
            <a:spLocks noChangeArrowheads="1"/>
          </p:cNvSpPr>
          <p:nvPr/>
        </p:nvSpPr>
        <p:spPr bwMode="auto">
          <a:xfrm>
            <a:off x="457200" y="457200"/>
            <a:ext cx="9144000" cy="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spAutoFit/>
          </a:bodyPr>
          <a:lstStyle/>
          <a:p>
            <a:pPr eaLnBrk="1" hangingPunct="1"/>
            <a:r>
              <a:rPr lang="en-US" sz="1800">
                <a:solidFill>
                  <a:srgbClr val="000000"/>
                </a:solidFill>
                <a:cs typeface="Arial" charset="0"/>
              </a:rPr>
              <a:t/>
            </a:r>
            <a:br>
              <a:rPr lang="en-US" sz="1800">
                <a:solidFill>
                  <a:srgbClr val="000000"/>
                </a:solidFill>
                <a:cs typeface="Arial" charset="0"/>
              </a:rPr>
            </a:br>
            <a:endParaRPr lang="en-US" sz="1800">
              <a:solidFill>
                <a:srgbClr val="000000"/>
              </a:solidFill>
              <a:cs typeface="Arial" charset="0"/>
            </a:endParaRPr>
          </a:p>
          <a:p>
            <a:endParaRPr lang="en-US" sz="1800">
              <a:solidFill>
                <a:srgbClr val="000000"/>
              </a:solidFill>
              <a:cs typeface="Arial" charset="0"/>
            </a:endParaRPr>
          </a:p>
        </p:txBody>
      </p:sp>
      <p:sp>
        <p:nvSpPr>
          <p:cNvPr id="12" name="Rectangle 10"/>
          <p:cNvSpPr>
            <a:spLocks noChangeArrowheads="1"/>
          </p:cNvSpPr>
          <p:nvPr/>
        </p:nvSpPr>
        <p:spPr bwMode="auto">
          <a:xfrm>
            <a:off x="457200" y="457200"/>
            <a:ext cx="9144000" cy="0"/>
          </a:xfrm>
          <a:prstGeom prst="rect">
            <a:avLst/>
          </a:prstGeom>
          <a:noFill/>
          <a:ln>
            <a:noFill/>
          </a:ln>
          <a:effectLst/>
          <a:extLst/>
        </p:spPr>
        <p:txBody>
          <a:bodyPr wrap="none" anchor="ctr">
            <a:spAutoFit/>
          </a:bodyPr>
          <a:lstStyle/>
          <a:p>
            <a:pPr defTabSz="457200" eaLnBrk="1" fontAlgn="auto" hangingPunct="1">
              <a:spcBef>
                <a:spcPts val="0"/>
              </a:spcBef>
              <a:spcAft>
                <a:spcPts val="0"/>
              </a:spcAft>
              <a:defRPr/>
            </a:pPr>
            <a:endParaRPr lang="en-US" sz="1800">
              <a:solidFill>
                <a:prstClr val="black"/>
              </a:solidFill>
              <a:latin typeface="Century Gothic"/>
              <a:ea typeface="+mn-ea"/>
              <a:cs typeface="+mn-cs"/>
            </a:endParaRPr>
          </a:p>
        </p:txBody>
      </p:sp>
      <p:sp>
        <p:nvSpPr>
          <p:cNvPr id="13" name="Rectangle 11"/>
          <p:cNvSpPr>
            <a:spLocks noChangeArrowheads="1"/>
          </p:cNvSpPr>
          <p:nvPr/>
        </p:nvSpPr>
        <p:spPr bwMode="auto">
          <a:xfrm>
            <a:off x="457200" y="7067550"/>
            <a:ext cx="9144000" cy="0"/>
          </a:xfrm>
          <a:prstGeom prst="rect">
            <a:avLst/>
          </a:prstGeom>
          <a:noFill/>
          <a:ln>
            <a:noFill/>
          </a:ln>
          <a:effectLst/>
          <a:extLst/>
        </p:spPr>
        <p:txBody>
          <a:bodyPr wrap="none" anchor="ctr">
            <a:spAutoFit/>
          </a:bodyPr>
          <a:lstStyle/>
          <a:p>
            <a:pPr eaLnBrk="1" hangingPunct="1">
              <a:defRPr/>
            </a:pPr>
            <a:endParaRPr lang="en-US" altLang="en-US" sz="1800">
              <a:solidFill>
                <a:prstClr val="black"/>
              </a:solidFill>
              <a:latin typeface="Arial" pitchFamily="34" charset="0"/>
              <a:ea typeface="+mn-ea"/>
              <a:cs typeface="Arial" pitchFamily="34" charset="0"/>
            </a:endParaRPr>
          </a:p>
        </p:txBody>
      </p:sp>
      <p:sp>
        <p:nvSpPr>
          <p:cNvPr id="15" name="TextBox 14"/>
          <p:cNvSpPr txBox="1"/>
          <p:nvPr/>
        </p:nvSpPr>
        <p:spPr>
          <a:xfrm>
            <a:off x="55563" y="2219325"/>
            <a:ext cx="1682750" cy="1076325"/>
          </a:xfrm>
          <a:prstGeom prst="rect">
            <a:avLst/>
          </a:prstGeom>
          <a:noFill/>
        </p:spPr>
        <p:txBody>
          <a:bodyPr>
            <a:spAutoFit/>
          </a:bodyPr>
          <a:lstStyle/>
          <a:p>
            <a:pPr defTabSz="457200" eaLnBrk="1" fontAlgn="auto" hangingPunct="1">
              <a:spcBef>
                <a:spcPts val="0"/>
              </a:spcBef>
              <a:spcAft>
                <a:spcPts val="0"/>
              </a:spcAft>
              <a:defRPr/>
            </a:pPr>
            <a:r>
              <a:rPr lang="en-US" sz="1600" b="1" i="1" dirty="0">
                <a:solidFill>
                  <a:prstClr val="black"/>
                </a:solidFill>
                <a:latin typeface="Century Gothic"/>
                <a:ea typeface="+mn-ea"/>
                <a:cs typeface="+mn-cs"/>
              </a:rPr>
              <a:t>FIAF Moving Image Cataloguing Manual</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FIAF Single level model</a:t>
            </a:r>
          </a:p>
        </p:txBody>
      </p:sp>
      <p:pic>
        <p:nvPicPr>
          <p:cNvPr id="228354" name="Picture 2" descr="Screen Shot 2016-07-18 at 1.17.39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17600" y="1371600"/>
            <a:ext cx="6273800" cy="5486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0401" name="Picture 1" descr="Screen shot 2015-10-01 at 12.20.43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23963" y="0"/>
            <a:ext cx="6696075"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CONTENT STANDARDS</a:t>
            </a:r>
          </a:p>
        </p:txBody>
      </p:sp>
      <p:sp>
        <p:nvSpPr>
          <p:cNvPr id="232450" name="Content Placeholder 2"/>
          <p:cNvSpPr>
            <a:spLocks noGrp="1"/>
          </p:cNvSpPr>
          <p:nvPr>
            <p:ph idx="1"/>
          </p:nvPr>
        </p:nvSpPr>
        <p:spPr/>
        <p:txBody>
          <a:bodyPr/>
          <a:lstStyle/>
          <a:p>
            <a:pPr>
              <a:buFont typeface="Wingdings 2" charset="0"/>
              <a:buNone/>
            </a:pPr>
            <a:r>
              <a:rPr lang="en-US" b="1" dirty="0">
                <a:solidFill>
                  <a:schemeClr val="tx2"/>
                </a:solidFill>
                <a:latin typeface="Gill Sans MT" charset="0"/>
                <a:ea typeface="ＭＳ Ｐゴシック" charset="0"/>
                <a:cs typeface="ＭＳ Ｐゴシック" charset="0"/>
              </a:rPr>
              <a:t>ARCHIVES AND MANUSCRIPTS</a:t>
            </a:r>
          </a:p>
          <a:p>
            <a:pPr lvl="1">
              <a:buFont typeface="Arial" charset="0"/>
              <a:buChar char="•"/>
            </a:pPr>
            <a:r>
              <a:rPr lang="en-US" dirty="0">
                <a:solidFill>
                  <a:schemeClr val="tx2"/>
                </a:solidFill>
                <a:latin typeface="Gill Sans MT" charset="0"/>
                <a:ea typeface="ＭＳ Ｐゴシック" charset="0"/>
                <a:cs typeface="ＭＳ Ｐゴシック" charset="0"/>
              </a:rPr>
              <a:t>Rules for Archival Description (RAD)</a:t>
            </a:r>
          </a:p>
          <a:p>
            <a:pPr lvl="1">
              <a:buFont typeface="Arial" charset="0"/>
              <a:buChar char="•"/>
            </a:pPr>
            <a:r>
              <a:rPr lang="en-US" dirty="0">
                <a:solidFill>
                  <a:schemeClr val="tx2"/>
                </a:solidFill>
                <a:latin typeface="Gill Sans MT" charset="0"/>
                <a:ea typeface="ＭＳ Ｐゴシック" charset="0"/>
                <a:cs typeface="ＭＳ Ｐゴシック" charset="0"/>
              </a:rPr>
              <a:t>Describing Archives: a content standard (DACS)</a:t>
            </a:r>
          </a:p>
          <a:p>
            <a:pPr lvl="1">
              <a:buFont typeface="Arial" charset="0"/>
              <a:buChar char="•"/>
            </a:pPr>
            <a:endParaRPr lang="en-US" b="1" dirty="0">
              <a:solidFill>
                <a:schemeClr val="tx2"/>
              </a:solidFill>
              <a:latin typeface="Gill Sans MT" charset="0"/>
              <a:ea typeface="ＭＳ Ｐゴシック" charset="0"/>
              <a:cs typeface="ＭＳ Ｐゴシック" charset="0"/>
            </a:endParaRPr>
          </a:p>
          <a:p>
            <a:pPr>
              <a:buFont typeface="Wingdings 2" charset="0"/>
              <a:buNone/>
            </a:pPr>
            <a:r>
              <a:rPr lang="en-US" b="1" dirty="0">
                <a:solidFill>
                  <a:schemeClr val="tx2"/>
                </a:solidFill>
                <a:latin typeface="Gill Sans MT" charset="0"/>
                <a:ea typeface="ＭＳ Ｐゴシック" charset="0"/>
                <a:cs typeface="ＭＳ Ｐゴシック" charset="0"/>
              </a:rPr>
              <a:t>VISUAL MATERIALS</a:t>
            </a:r>
          </a:p>
          <a:p>
            <a:pPr lvl="1">
              <a:buFont typeface="Arial" charset="0"/>
              <a:buChar char="•"/>
            </a:pPr>
            <a:r>
              <a:rPr lang="en-US" dirty="0">
                <a:solidFill>
                  <a:schemeClr val="tx2"/>
                </a:solidFill>
                <a:latin typeface="Gill Sans MT" charset="0"/>
                <a:ea typeface="ＭＳ Ｐゴシック" charset="0"/>
                <a:cs typeface="ＭＳ Ｐゴシック" charset="0"/>
              </a:rPr>
              <a:t>Cataloging Cultural Objects (CCO)</a:t>
            </a:r>
          </a:p>
          <a:p>
            <a:pPr lvl="1">
              <a:buFont typeface="Verdana" charset="0"/>
              <a:buNone/>
            </a:pPr>
            <a:endParaRPr lang="en-US" b="1" dirty="0">
              <a:solidFill>
                <a:schemeClr val="tx2"/>
              </a:solidFill>
              <a:latin typeface="Gill Sans MT"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431925" y="360363"/>
            <a:ext cx="7407275" cy="1471612"/>
          </a:xfrm>
          <a:solidFill>
            <a:srgbClr val="FF9933"/>
          </a:solidFill>
        </p:spPr>
        <p:txBody>
          <a:bodyPr/>
          <a:lstStyle/>
          <a:p>
            <a:pPr eaLnBrk="1" hangingPunct="1">
              <a:defRPr/>
            </a:pPr>
            <a:r>
              <a:rPr lang="en-US">
                <a:effectLst>
                  <a:outerShdw blurRad="38100" dist="38100" dir="2700000" algn="tl">
                    <a:srgbClr val="000000"/>
                  </a:outerShdw>
                </a:effectLst>
                <a:latin typeface="Gill Sans MT" charset="0"/>
                <a:ea typeface="ＭＳ Ｐゴシック" charset="0"/>
                <a:cs typeface="ＭＳ Ｐゴシック" charset="0"/>
              </a:rPr>
              <a:t>FRBR</a:t>
            </a:r>
            <a:r>
              <a:rPr lang="ja-JP" altLang="en-US">
                <a:effectLst>
                  <a:outerShdw blurRad="38100" dist="38100" dir="2700000" algn="tl">
                    <a:srgbClr val="000000"/>
                  </a:outerShdw>
                </a:effectLst>
                <a:latin typeface="Gill Sans MT" charset="0"/>
                <a:ea typeface="ＭＳ Ｐゴシック" charset="0"/>
                <a:cs typeface="ＭＳ Ｐゴシック" charset="0"/>
              </a:rPr>
              <a:t>’</a:t>
            </a:r>
            <a:r>
              <a:rPr lang="en-US" altLang="ja-JP">
                <a:effectLst>
                  <a:outerShdw blurRad="38100" dist="38100" dir="2700000" algn="tl">
                    <a:srgbClr val="000000"/>
                  </a:outerShdw>
                </a:effectLst>
                <a:latin typeface="Gill Sans MT" charset="0"/>
                <a:ea typeface="ＭＳ Ｐゴシック" charset="0"/>
                <a:cs typeface="ＭＳ Ｐゴシック" charset="0"/>
              </a:rPr>
              <a:t>s 3 Entities</a:t>
            </a:r>
            <a:endParaRPr lang="en-US">
              <a:effectLst>
                <a:outerShdw blurRad="38100" dist="38100" dir="2700000" algn="tl">
                  <a:srgbClr val="000000"/>
                </a:outerShdw>
              </a:effectLst>
              <a:latin typeface="Gill Sans MT" charset="0"/>
              <a:ea typeface="ＭＳ Ｐゴシック" charset="0"/>
              <a:cs typeface="ＭＳ Ｐゴシック" charset="0"/>
            </a:endParaRPr>
          </a:p>
        </p:txBody>
      </p:sp>
      <p:sp>
        <p:nvSpPr>
          <p:cNvPr id="177154" name="Rectangle 3"/>
          <p:cNvSpPr>
            <a:spLocks noGrp="1" noChangeArrowheads="1"/>
          </p:cNvSpPr>
          <p:nvPr>
            <p:ph type="subTitle" idx="1"/>
          </p:nvPr>
        </p:nvSpPr>
        <p:spPr>
          <a:xfrm>
            <a:off x="1431925" y="2628900"/>
            <a:ext cx="7407275" cy="3149600"/>
          </a:xfrm>
          <a:solidFill>
            <a:schemeClr val="bg1"/>
          </a:solidFill>
        </p:spPr>
        <p:txBody>
          <a:bodyPr/>
          <a:lstStyle/>
          <a:p>
            <a:pPr marL="26988" eaLnBrk="1" hangingPunct="1">
              <a:lnSpc>
                <a:spcPct val="70000"/>
              </a:lnSpc>
              <a:buFontTx/>
              <a:buNone/>
            </a:pPr>
            <a:r>
              <a:rPr lang="en-US" sz="2400" b="1">
                <a:solidFill>
                  <a:srgbClr val="000099"/>
                </a:solidFill>
                <a:latin typeface="Gill Sans MT" charset="0"/>
                <a:ea typeface="ＭＳ Ｐゴシック" charset="0"/>
                <a:cs typeface="ＭＳ Ｐゴシック" charset="0"/>
              </a:rPr>
              <a:t>Group 1</a:t>
            </a:r>
            <a:r>
              <a:rPr lang="en-US" sz="2000">
                <a:solidFill>
                  <a:srgbClr val="320E04"/>
                </a:solidFill>
                <a:latin typeface="Gill Sans MT" charset="0"/>
                <a:ea typeface="ＭＳ Ｐゴシック" charset="0"/>
                <a:cs typeface="ＭＳ Ｐゴシック" charset="0"/>
              </a:rPr>
              <a:t> </a:t>
            </a:r>
            <a:r>
              <a:rPr lang="en-US" sz="2000">
                <a:solidFill>
                  <a:srgbClr val="000099"/>
                </a:solidFill>
                <a:latin typeface="Gill Sans MT" charset="0"/>
                <a:ea typeface="ＭＳ Ｐゴシック" charset="0"/>
                <a:cs typeface="ＭＳ Ｐゴシック" charset="0"/>
              </a:rPr>
              <a:t>–</a:t>
            </a:r>
            <a:r>
              <a:rPr lang="en-US" sz="2000">
                <a:solidFill>
                  <a:schemeClr val="bg1"/>
                </a:solidFill>
                <a:latin typeface="Gill Sans MT" charset="0"/>
                <a:ea typeface="ＭＳ Ｐゴシック" charset="0"/>
                <a:cs typeface="ＭＳ Ｐゴシック" charset="0"/>
              </a:rPr>
              <a:t> </a:t>
            </a:r>
            <a:r>
              <a:rPr lang="en-US" sz="2000">
                <a:solidFill>
                  <a:srgbClr val="320E04"/>
                </a:solidFill>
                <a:latin typeface="Gill Sans MT" charset="0"/>
                <a:ea typeface="ＭＳ Ｐゴシック" charset="0"/>
                <a:cs typeface="ＭＳ Ｐゴシック" charset="0"/>
              </a:rPr>
              <a:t>products that are named or described in the bibliographic record</a:t>
            </a:r>
          </a:p>
          <a:p>
            <a:pPr lvl="2" eaLnBrk="1" hangingPunct="1">
              <a:lnSpc>
                <a:spcPct val="70000"/>
              </a:lnSpc>
            </a:pPr>
            <a:r>
              <a:rPr lang="en-US" sz="1700" b="1">
                <a:solidFill>
                  <a:srgbClr val="FF0000"/>
                </a:solidFill>
                <a:latin typeface="Gill Sans MT" charset="0"/>
                <a:ea typeface="ＭＳ Ｐゴシック" charset="0"/>
              </a:rPr>
              <a:t>work, expression, manifestation, item</a:t>
            </a:r>
          </a:p>
          <a:p>
            <a:pPr marL="26988" eaLnBrk="1" hangingPunct="1">
              <a:lnSpc>
                <a:spcPct val="70000"/>
              </a:lnSpc>
              <a:buFontTx/>
              <a:buNone/>
            </a:pPr>
            <a:endParaRPr lang="en-US" sz="1700" b="1">
              <a:solidFill>
                <a:srgbClr val="FF0000"/>
              </a:solidFill>
              <a:latin typeface="Gill Sans MT" charset="0"/>
              <a:ea typeface="ＭＳ Ｐゴシック" charset="0"/>
              <a:cs typeface="ＭＳ Ｐゴシック" charset="0"/>
            </a:endParaRPr>
          </a:p>
          <a:p>
            <a:pPr marL="26988" eaLnBrk="1" hangingPunct="1">
              <a:lnSpc>
                <a:spcPct val="70000"/>
              </a:lnSpc>
              <a:buFontTx/>
              <a:buNone/>
            </a:pPr>
            <a:r>
              <a:rPr lang="en-US" sz="2400" b="1">
                <a:solidFill>
                  <a:srgbClr val="000099"/>
                </a:solidFill>
                <a:latin typeface="Gill Sans MT" charset="0"/>
                <a:ea typeface="ＭＳ Ｐゴシック" charset="0"/>
                <a:cs typeface="ＭＳ Ｐゴシック" charset="0"/>
              </a:rPr>
              <a:t>Group 2</a:t>
            </a:r>
            <a:r>
              <a:rPr lang="en-US" sz="2000">
                <a:solidFill>
                  <a:srgbClr val="000099"/>
                </a:solidFill>
                <a:latin typeface="Gill Sans MT" charset="0"/>
                <a:ea typeface="ＭＳ Ｐゴシック" charset="0"/>
                <a:cs typeface="ＭＳ Ｐゴシック" charset="0"/>
              </a:rPr>
              <a:t> –</a:t>
            </a:r>
            <a:r>
              <a:rPr lang="en-US" sz="2000">
                <a:solidFill>
                  <a:schemeClr val="bg1"/>
                </a:solidFill>
                <a:latin typeface="Gill Sans MT" charset="0"/>
                <a:ea typeface="ＭＳ Ｐゴシック" charset="0"/>
                <a:cs typeface="ＭＳ Ｐゴシック" charset="0"/>
              </a:rPr>
              <a:t> </a:t>
            </a:r>
            <a:r>
              <a:rPr lang="en-US" sz="2000">
                <a:solidFill>
                  <a:srgbClr val="320E04"/>
                </a:solidFill>
                <a:latin typeface="Gill Sans MT" charset="0"/>
                <a:ea typeface="ＭＳ Ｐゴシック" charset="0"/>
                <a:cs typeface="ＭＳ Ｐゴシック" charset="0"/>
              </a:rPr>
              <a:t>entities responsible for physical production and dissemination, or the custodianship of such products</a:t>
            </a:r>
          </a:p>
          <a:p>
            <a:pPr lvl="2" eaLnBrk="1" hangingPunct="1">
              <a:lnSpc>
                <a:spcPct val="70000"/>
              </a:lnSpc>
            </a:pPr>
            <a:r>
              <a:rPr lang="en-US" sz="1700" b="1">
                <a:solidFill>
                  <a:srgbClr val="FF0000"/>
                </a:solidFill>
                <a:latin typeface="Gill Sans MT" charset="0"/>
                <a:ea typeface="ＭＳ Ｐゴシック" charset="0"/>
              </a:rPr>
              <a:t>person, families, corporate bodies</a:t>
            </a:r>
          </a:p>
          <a:p>
            <a:pPr marL="26988" eaLnBrk="1" hangingPunct="1">
              <a:lnSpc>
                <a:spcPct val="70000"/>
              </a:lnSpc>
              <a:buFontTx/>
              <a:buNone/>
            </a:pPr>
            <a:endParaRPr lang="en-US" sz="1700" b="1">
              <a:solidFill>
                <a:srgbClr val="FF0000"/>
              </a:solidFill>
              <a:latin typeface="Gill Sans MT" charset="0"/>
              <a:ea typeface="ＭＳ Ｐゴシック" charset="0"/>
              <a:cs typeface="ＭＳ Ｐゴシック" charset="0"/>
            </a:endParaRPr>
          </a:p>
          <a:p>
            <a:pPr marL="26988" eaLnBrk="1" hangingPunct="1">
              <a:lnSpc>
                <a:spcPct val="70000"/>
              </a:lnSpc>
              <a:buFontTx/>
              <a:buNone/>
            </a:pPr>
            <a:r>
              <a:rPr lang="en-US" sz="2400" b="1">
                <a:solidFill>
                  <a:srgbClr val="000099"/>
                </a:solidFill>
                <a:latin typeface="Gill Sans MT" charset="0"/>
                <a:ea typeface="ＭＳ Ｐゴシック" charset="0"/>
                <a:cs typeface="ＭＳ Ｐゴシック" charset="0"/>
              </a:rPr>
              <a:t>Group 3</a:t>
            </a:r>
            <a:r>
              <a:rPr lang="en-US" sz="2000">
                <a:solidFill>
                  <a:srgbClr val="000099"/>
                </a:solidFill>
                <a:latin typeface="Gill Sans MT" charset="0"/>
                <a:ea typeface="ＭＳ Ｐゴシック" charset="0"/>
                <a:cs typeface="ＭＳ Ｐゴシック" charset="0"/>
              </a:rPr>
              <a:t> –</a:t>
            </a:r>
            <a:r>
              <a:rPr lang="en-US" sz="2000">
                <a:solidFill>
                  <a:srgbClr val="320E04"/>
                </a:solidFill>
                <a:latin typeface="Gill Sans MT" charset="0"/>
                <a:ea typeface="ＭＳ Ｐゴシック" charset="0"/>
                <a:cs typeface="ＭＳ Ｐゴシック" charset="0"/>
              </a:rPr>
              <a:t> entities that serve as the subjects of intellectual or artistic endeavor</a:t>
            </a:r>
          </a:p>
          <a:p>
            <a:pPr lvl="2" eaLnBrk="1" hangingPunct="1">
              <a:lnSpc>
                <a:spcPct val="70000"/>
              </a:lnSpc>
            </a:pPr>
            <a:r>
              <a:rPr lang="en-US" sz="1700" b="1">
                <a:solidFill>
                  <a:srgbClr val="FF0000"/>
                </a:solidFill>
                <a:latin typeface="Gill Sans MT" charset="0"/>
                <a:ea typeface="ＭＳ Ｐゴシック" charset="0"/>
              </a:rPr>
              <a:t>concept, object, event, place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3200">
                <a:effectLst>
                  <a:outerShdw blurRad="38100" dist="38100" dir="2700000" algn="tl">
                    <a:srgbClr val="DDDDDD"/>
                  </a:outerShdw>
                </a:effectLst>
                <a:latin typeface="Gill Sans MT" charset="0"/>
                <a:ea typeface="ヒラギノ角ゴ Pro W3" charset="0"/>
                <a:cs typeface="ヒラギノ角ゴ Pro W3" charset="0"/>
              </a:rPr>
              <a:t>MAIN DIFFERENCES IN MOVING IMAGE CATALOGING</a:t>
            </a:r>
          </a:p>
        </p:txBody>
      </p:sp>
      <p:sp>
        <p:nvSpPr>
          <p:cNvPr id="234498" name="Rectangle 3"/>
          <p:cNvSpPr>
            <a:spLocks noGrp="1" noChangeArrowheads="1"/>
          </p:cNvSpPr>
          <p:nvPr>
            <p:ph idx="1"/>
          </p:nvPr>
        </p:nvSpPr>
        <p:spPr>
          <a:xfrm>
            <a:off x="914400" y="1600200"/>
            <a:ext cx="7499350" cy="4800600"/>
          </a:xfrm>
        </p:spPr>
        <p:txBody>
          <a:bodyPr/>
          <a:lstStyle/>
          <a:p>
            <a:pPr eaLnBrk="1" hangingPunct="1"/>
            <a:r>
              <a:rPr lang="en-US">
                <a:latin typeface="Gill Sans MT" charset="0"/>
                <a:ea typeface="ヒラギノ角ゴ Pro W3" charset="0"/>
                <a:cs typeface="ヒラギノ角ゴ Pro W3" charset="0"/>
              </a:rPr>
              <a:t>Titles</a:t>
            </a:r>
          </a:p>
          <a:p>
            <a:pPr eaLnBrk="1" hangingPunct="1"/>
            <a:r>
              <a:rPr lang="en-US">
                <a:latin typeface="Gill Sans MT" charset="0"/>
                <a:ea typeface="ヒラギノ角ゴ Pro W3" charset="0"/>
                <a:cs typeface="ヒラギノ角ゴ Pro W3" charset="0"/>
              </a:rPr>
              <a:t>Versions</a:t>
            </a:r>
          </a:p>
          <a:p>
            <a:pPr eaLnBrk="1" hangingPunct="1"/>
            <a:r>
              <a:rPr lang="en-US">
                <a:latin typeface="Gill Sans MT" charset="0"/>
                <a:ea typeface="ヒラギノ角ゴ Pro W3" charset="0"/>
                <a:cs typeface="ヒラギノ角ゴ Pro W3" charset="0"/>
              </a:rPr>
              <a:t>Preferred source of information</a:t>
            </a:r>
          </a:p>
          <a:p>
            <a:pPr eaLnBrk="1" hangingPunct="1"/>
            <a:r>
              <a:rPr lang="en-US">
                <a:latin typeface="Gill Sans MT" charset="0"/>
                <a:ea typeface="ヒラギノ角ゴ Pro W3" charset="0"/>
                <a:cs typeface="ヒラギノ角ゴ Pro W3" charset="0"/>
              </a:rPr>
              <a:t>Physical Description</a:t>
            </a:r>
          </a:p>
          <a:p>
            <a:pPr eaLnBrk="1" hangingPunct="1"/>
            <a:endParaRPr lang="en-US">
              <a:latin typeface="Gill Sans MT"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3900">
                <a:effectLst>
                  <a:outerShdw blurRad="38100" dist="38100" dir="2700000" algn="tl">
                    <a:srgbClr val="DDDDDD"/>
                  </a:outerShdw>
                </a:effectLst>
                <a:latin typeface="Gill Sans MT" charset="0"/>
                <a:ea typeface="ヒラギノ角ゴ Pro W3" charset="0"/>
                <a:cs typeface="ヒラギノ角ゴ Pro W3" charset="0"/>
              </a:rPr>
              <a:t>How to choose content standards</a:t>
            </a:r>
          </a:p>
        </p:txBody>
      </p:sp>
      <p:sp>
        <p:nvSpPr>
          <p:cNvPr id="236546" name="Rectangle 3"/>
          <p:cNvSpPr>
            <a:spLocks noGrp="1" noChangeArrowheads="1"/>
          </p:cNvSpPr>
          <p:nvPr>
            <p:ph idx="1"/>
          </p:nvPr>
        </p:nvSpPr>
        <p:spPr/>
        <p:txBody>
          <a:bodyPr/>
          <a:lstStyle/>
          <a:p>
            <a:pPr eaLnBrk="1" hangingPunct="1"/>
            <a:r>
              <a:rPr lang="en-US">
                <a:latin typeface="Gill Sans MT" charset="0"/>
                <a:ea typeface="ヒラギノ角ゴ Pro W3" charset="0"/>
                <a:cs typeface="ヒラギノ角ゴ Pro W3" charset="0"/>
              </a:rPr>
              <a:t>Assess needs</a:t>
            </a:r>
          </a:p>
          <a:p>
            <a:pPr eaLnBrk="1" hangingPunct="1"/>
            <a:r>
              <a:rPr lang="en-US">
                <a:latin typeface="Gill Sans MT" charset="0"/>
                <a:ea typeface="ヒラギノ角ゴ Pro W3" charset="0"/>
                <a:cs typeface="ヒラギノ角ゴ Pro W3" charset="0"/>
              </a:rPr>
              <a:t>	Staff resources</a:t>
            </a:r>
          </a:p>
          <a:p>
            <a:pPr eaLnBrk="1" hangingPunct="1"/>
            <a:r>
              <a:rPr lang="en-US">
                <a:latin typeface="Gill Sans MT" charset="0"/>
                <a:ea typeface="ヒラギノ角ゴ Pro W3" charset="0"/>
                <a:cs typeface="ヒラギノ角ゴ Pro W3" charset="0"/>
              </a:rPr>
              <a:t>	Budget</a:t>
            </a:r>
          </a:p>
          <a:p>
            <a:pPr eaLnBrk="1" hangingPunct="1"/>
            <a:r>
              <a:rPr lang="en-US">
                <a:latin typeface="Gill Sans MT" charset="0"/>
                <a:ea typeface="ヒラギノ角ゴ Pro W3" charset="0"/>
                <a:cs typeface="ヒラギノ角ゴ Pro W3" charset="0"/>
              </a:rPr>
              <a:t>	Backwards compatibilty</a:t>
            </a:r>
          </a:p>
          <a:p>
            <a:pPr eaLnBrk="1" hangingPunct="1"/>
            <a:r>
              <a:rPr lang="en-US">
                <a:latin typeface="Gill Sans MT" charset="0"/>
                <a:ea typeface="ヒラギノ角ゴ Pro W3" charset="0"/>
                <a:cs typeface="ヒラギノ角ゴ Pro W3" charset="0"/>
              </a:rPr>
              <a:t>	</a:t>
            </a:r>
            <a:r>
              <a:rPr lang="ja-JP" altLang="en-US">
                <a:latin typeface="Gill Sans MT" charset="0"/>
                <a:ea typeface="ヒラギノ角ゴ Pro W3" charset="0"/>
                <a:cs typeface="ヒラギノ角ゴ Pro W3" charset="0"/>
              </a:rPr>
              <a:t>“</a:t>
            </a:r>
            <a:r>
              <a:rPr lang="en-US" altLang="ja-JP">
                <a:latin typeface="Gill Sans MT" charset="0"/>
                <a:ea typeface="ヒラギノ角ゴ Pro W3" charset="0"/>
                <a:cs typeface="ヒラギノ角ゴ Pro W3" charset="0"/>
              </a:rPr>
              <a:t>Fit</a:t>
            </a:r>
            <a:r>
              <a:rPr lang="ja-JP" altLang="en-US">
                <a:latin typeface="Gill Sans MT" charset="0"/>
                <a:ea typeface="ヒラギノ角ゴ Pro W3" charset="0"/>
                <a:cs typeface="ヒラギノ角ゴ Pro W3" charset="0"/>
              </a:rPr>
              <a:t>”</a:t>
            </a:r>
            <a:r>
              <a:rPr lang="en-US" altLang="ja-JP">
                <a:latin typeface="Gill Sans MT" charset="0"/>
                <a:ea typeface="ヒラギノ角ゴ Pro W3" charset="0"/>
                <a:cs typeface="ヒラギノ角ゴ Pro W3" charset="0"/>
              </a:rPr>
              <a:t> within institution/field	</a:t>
            </a:r>
          </a:p>
          <a:p>
            <a:pPr eaLnBrk="1" hangingPunct="1"/>
            <a:endParaRPr lang="en-US">
              <a:latin typeface="Gill Sans MT" charset="0"/>
              <a:ea typeface="ヒラギノ角ゴ Pro W3" charset="0"/>
              <a:cs typeface="ヒラギノ角ゴ Pro W3" charset="0"/>
            </a:endParaRPr>
          </a:p>
          <a:p>
            <a:pPr eaLnBrk="1" hangingPunct="1"/>
            <a:endParaRPr lang="en-US">
              <a:latin typeface="Gill Sans MT"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pPr eaLnBrk="1" hangingPunct="1">
              <a:defRPr/>
            </a:pPr>
            <a:r>
              <a:rPr lang="en-US" sz="3500">
                <a:effectLst>
                  <a:outerShdw blurRad="38100" dist="38100" dir="2700000" algn="tl">
                    <a:srgbClr val="DDDDDD"/>
                  </a:outerShdw>
                </a:effectLst>
                <a:latin typeface="Gill Sans MT" charset="0"/>
                <a:ea typeface="ヒラギノ角ゴ Pro W3" charset="0"/>
                <a:cs typeface="ヒラギノ角ゴ Pro W3" charset="0"/>
              </a:rPr>
              <a:t>Making best use of content standards</a:t>
            </a:r>
          </a:p>
        </p:txBody>
      </p:sp>
      <p:sp>
        <p:nvSpPr>
          <p:cNvPr id="238594" name="Rectangle 6"/>
          <p:cNvSpPr>
            <a:spLocks noGrp="1" noChangeArrowheads="1"/>
          </p:cNvSpPr>
          <p:nvPr>
            <p:ph idx="1"/>
          </p:nvPr>
        </p:nvSpPr>
        <p:spPr/>
        <p:txBody>
          <a:bodyPr/>
          <a:lstStyle/>
          <a:p>
            <a:pPr eaLnBrk="1" hangingPunct="1"/>
            <a:r>
              <a:rPr lang="en-US">
                <a:latin typeface="Gill Sans MT" charset="0"/>
                <a:ea typeface="ヒラギノ角ゴ Pro W3" charset="0"/>
                <a:cs typeface="ヒラギノ角ゴ Pro W3" charset="0"/>
              </a:rPr>
              <a:t>Get training</a:t>
            </a:r>
          </a:p>
          <a:p>
            <a:pPr eaLnBrk="1" hangingPunct="1"/>
            <a:r>
              <a:rPr lang="en-US">
                <a:latin typeface="Gill Sans MT" charset="0"/>
                <a:ea typeface="ヒラギノ角ゴ Pro W3" charset="0"/>
                <a:cs typeface="ヒラギノ角ゴ Pro W3" charset="0"/>
              </a:rPr>
              <a:t>Study rule interpretations</a:t>
            </a:r>
          </a:p>
          <a:p>
            <a:pPr lvl="1" eaLnBrk="1" hangingPunct="1"/>
            <a:r>
              <a:rPr lang="en-US">
                <a:latin typeface="Gill Sans MT" charset="0"/>
                <a:ea typeface="ＭＳ Ｐゴシック" charset="0"/>
              </a:rPr>
              <a:t>Library of Congress Rule Interpretations</a:t>
            </a:r>
          </a:p>
          <a:p>
            <a:pPr eaLnBrk="1" hangingPunct="1"/>
            <a:r>
              <a:rPr lang="en-US">
                <a:latin typeface="Gill Sans MT" charset="0"/>
                <a:ea typeface="ヒラギノ角ゴ Pro W3" charset="0"/>
                <a:cs typeface="ヒラギノ角ゴ Pro W3" charset="0"/>
              </a:rPr>
              <a:t>Share records / experiences</a:t>
            </a:r>
          </a:p>
          <a:p>
            <a:pPr lvl="1" eaLnBrk="1" hangingPunct="1"/>
            <a:r>
              <a:rPr lang="en-US">
                <a:latin typeface="Gill Sans MT" charset="0"/>
                <a:ea typeface="ＭＳ Ｐゴシック" charset="0"/>
              </a:rPr>
              <a:t>Compendium of Moving Image Cataloging Practice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Gill Sans MT" charset="0"/>
                <a:ea typeface="ＭＳ Ｐゴシック" charset="0"/>
                <a:cs typeface="ＭＳ Ｐゴシック" charset="0"/>
              </a:rPr>
              <a:t>Levels of cataloging</a:t>
            </a:r>
          </a:p>
        </p:txBody>
      </p:sp>
      <p:sp>
        <p:nvSpPr>
          <p:cNvPr id="242690" name="Rectangle 3"/>
          <p:cNvSpPr>
            <a:spLocks noGrp="1" noChangeArrowheads="1"/>
          </p:cNvSpPr>
          <p:nvPr>
            <p:ph idx="1"/>
          </p:nvPr>
        </p:nvSpPr>
        <p:spPr/>
        <p:txBody>
          <a:bodyPr>
            <a:normAutofit lnSpcReduction="10000"/>
          </a:bodyPr>
          <a:lstStyle/>
          <a:p>
            <a:pPr eaLnBrk="1" hangingPunct="1">
              <a:lnSpc>
                <a:spcPct val="90000"/>
              </a:lnSpc>
            </a:pPr>
            <a:r>
              <a:rPr lang="en-US" sz="2000">
                <a:latin typeface="Gill Sans MT" charset="0"/>
                <a:ea typeface="ＭＳ Ｐゴシック" charset="0"/>
                <a:cs typeface="ＭＳ Ｐゴシック" charset="0"/>
              </a:rPr>
              <a:t>OCLC, FIAF,  AMIM describe levels; institutions may interpret/define differently</a:t>
            </a:r>
          </a:p>
          <a:p>
            <a:pPr eaLnBrk="1" hangingPunct="1">
              <a:lnSpc>
                <a:spcPct val="90000"/>
              </a:lnSpc>
            </a:pPr>
            <a:r>
              <a:rPr lang="en-US" sz="2000">
                <a:latin typeface="Gill Sans MT" charset="0"/>
                <a:ea typeface="ＭＳ Ｐゴシック" charset="0"/>
                <a:cs typeface="ＭＳ Ｐゴシック" charset="0"/>
              </a:rPr>
              <a:t>RDA and new FIAF Manual suggest core and other elements rather than levels</a:t>
            </a:r>
          </a:p>
          <a:p>
            <a:pPr eaLnBrk="1" hangingPunct="1">
              <a:lnSpc>
                <a:spcPct val="90000"/>
              </a:lnSpc>
            </a:pPr>
            <a:r>
              <a:rPr lang="en-US" sz="2000">
                <a:latin typeface="Gill Sans MT" charset="0"/>
                <a:ea typeface="ＭＳ Ｐゴシック" charset="0"/>
                <a:cs typeface="ＭＳ Ｐゴシック" charset="0"/>
              </a:rPr>
              <a:t>PFA</a:t>
            </a:r>
            <a:r>
              <a:rPr lang="ja-JP" altLang="en-US" sz="2000">
                <a:latin typeface="Gill Sans MT" charset="0"/>
                <a:ea typeface="ＭＳ Ｐゴシック" charset="0"/>
                <a:cs typeface="ＭＳ Ｐゴシック" charset="0"/>
              </a:rPr>
              <a:t>’</a:t>
            </a:r>
            <a:r>
              <a:rPr lang="en-US" altLang="ja-JP" sz="2000">
                <a:latin typeface="Gill Sans MT" charset="0"/>
                <a:ea typeface="ＭＳ Ｐゴシック" charset="0"/>
                <a:cs typeface="ＭＳ Ｐゴシック" charset="0"/>
              </a:rPr>
              <a:t>s interpretation:</a:t>
            </a:r>
          </a:p>
          <a:p>
            <a:pPr lvl="1" eaLnBrk="1" hangingPunct="1">
              <a:lnSpc>
                <a:spcPct val="90000"/>
              </a:lnSpc>
            </a:pPr>
            <a:r>
              <a:rPr lang="en-US" sz="1800">
                <a:latin typeface="Gill Sans MT" charset="0"/>
                <a:ea typeface="ＭＳ Ｐゴシック" charset="0"/>
              </a:rPr>
              <a:t>Inventory level:  may be as brief as title, format/gauge, accession/classification number.  Ideally, director, date, and country also noted.</a:t>
            </a:r>
          </a:p>
          <a:p>
            <a:pPr lvl="1" eaLnBrk="1" hangingPunct="1">
              <a:lnSpc>
                <a:spcPct val="90000"/>
              </a:lnSpc>
            </a:pPr>
            <a:r>
              <a:rPr lang="en-US" sz="1800">
                <a:latin typeface="Gill Sans MT" charset="0"/>
                <a:ea typeface="ＭＳ Ｐゴシック" charset="0"/>
              </a:rPr>
              <a:t>Minimal level:  title, alternate titles, director, production company, years of production and release, country of origin, physical description (medium, gauge, format, color, sound), running time, some technical and cast credits, accession number.  Can be based on information from secondary sources.</a:t>
            </a:r>
          </a:p>
          <a:p>
            <a:pPr lvl="1" eaLnBrk="1" hangingPunct="1">
              <a:lnSpc>
                <a:spcPct val="90000"/>
              </a:lnSpc>
            </a:pPr>
            <a:r>
              <a:rPr lang="en-US" sz="1800">
                <a:latin typeface="Gill Sans MT" charset="0"/>
                <a:ea typeface="ＭＳ Ｐゴシック" charset="0"/>
              </a:rPr>
              <a:t>Full level: moving image viewed completely, data taken directly from item, reference citations included, series title identified, summary note written, authority work for subjects and names, condition and preservation information noted.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p:txBody>
          <a:bodyPr/>
          <a:lstStyle/>
          <a:p>
            <a:pPr eaLnBrk="1" hangingPunct="1">
              <a:defRPr/>
            </a:pPr>
            <a:r>
              <a:rPr lang="en-US" sz="3200">
                <a:effectLst>
                  <a:outerShdw blurRad="38100" dist="38100" dir="2700000" algn="tl">
                    <a:srgbClr val="DDDDDD"/>
                  </a:outerShdw>
                </a:effectLst>
                <a:latin typeface="Gill Sans MT" charset="0"/>
                <a:ea typeface="ヒラギノ角ゴ Pro W3" charset="0"/>
                <a:cs typeface="ヒラギノ角ゴ Pro W3" charset="0"/>
              </a:rPr>
              <a:t>Match standard to cataloging need and user need</a:t>
            </a:r>
          </a:p>
        </p:txBody>
      </p:sp>
      <p:sp>
        <p:nvSpPr>
          <p:cNvPr id="240642" name="Rectangle 5"/>
          <p:cNvSpPr>
            <a:spLocks noGrp="1" noChangeArrowheads="1"/>
          </p:cNvSpPr>
          <p:nvPr>
            <p:ph idx="1"/>
          </p:nvPr>
        </p:nvSpPr>
        <p:spPr/>
        <p:txBody>
          <a:bodyPr/>
          <a:lstStyle/>
          <a:p>
            <a:pPr eaLnBrk="1" hangingPunct="1"/>
            <a:r>
              <a:rPr lang="en-US" dirty="0">
                <a:latin typeface="Gill Sans MT" charset="0"/>
                <a:ea typeface="ヒラギノ角ゴ Pro W3" charset="0"/>
                <a:cs typeface="ヒラギノ角ゴ Pro W3" charset="0"/>
              </a:rPr>
              <a:t>Many U.S. film archives use RDA or AMIM2</a:t>
            </a:r>
          </a:p>
          <a:p>
            <a:pPr eaLnBrk="1" hangingPunct="1"/>
            <a:r>
              <a:rPr lang="en-US" dirty="0">
                <a:latin typeface="Gill Sans MT" charset="0"/>
                <a:ea typeface="ヒラギノ角ゴ Pro W3" charset="0"/>
                <a:cs typeface="ヒラギノ角ゴ Pro W3" charset="0"/>
              </a:rPr>
              <a:t>Many European archives use FIAF</a:t>
            </a:r>
          </a:p>
          <a:p>
            <a:pPr eaLnBrk="1" hangingPunct="1"/>
            <a:r>
              <a:rPr lang="en-US" dirty="0">
                <a:latin typeface="Gill Sans MT" charset="0"/>
                <a:ea typeface="ヒラギノ角ゴ Pro W3" charset="0"/>
                <a:cs typeface="ヒラギノ角ゴ Pro W3" charset="0"/>
              </a:rPr>
              <a:t>Historical societies, other institutions with varying types of archives may use APPM/DACS/RAD</a:t>
            </a:r>
          </a:p>
          <a:p>
            <a:pPr eaLnBrk="1" hangingPunct="1"/>
            <a:r>
              <a:rPr lang="en-US" dirty="0">
                <a:latin typeface="Gill Sans MT" charset="0"/>
                <a:ea typeface="ヒラギノ角ゴ Pro W3" charset="0"/>
                <a:cs typeface="ヒラギノ角ゴ Pro W3" charset="0"/>
              </a:rPr>
              <a:t>Newer standards (RDA, </a:t>
            </a:r>
            <a:r>
              <a:rPr lang="en-US" dirty="0" smtClean="0">
                <a:latin typeface="Gill Sans MT" charset="0"/>
                <a:ea typeface="ヒラギノ角ゴ Pro W3" charset="0"/>
                <a:cs typeface="ヒラギノ角ゴ Pro W3" charset="0"/>
              </a:rPr>
              <a:t>DACS, new FIAF) </a:t>
            </a:r>
            <a:r>
              <a:rPr lang="en-US" dirty="0">
                <a:latin typeface="Gill Sans MT" charset="0"/>
                <a:ea typeface="ヒラギノ角ゴ Pro W3" charset="0"/>
                <a:cs typeface="ヒラギノ角ゴ Pro W3" charset="0"/>
              </a:rPr>
              <a:t>may be more suited to a digital environment</a:t>
            </a:r>
          </a:p>
          <a:p>
            <a:pPr eaLnBrk="1" hangingPunct="1"/>
            <a:endParaRPr lang="en-US" dirty="0">
              <a:latin typeface="Gill Sans MT"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0"/>
            <a:ext cx="7239000" cy="1600200"/>
          </a:xfrm>
        </p:spPr>
        <p:txBody>
          <a:bodyPr/>
          <a:lstStyle/>
          <a:p>
            <a:pPr eaLnBrk="1" hangingPunct="1">
              <a:defRPr/>
            </a:pPr>
            <a:r>
              <a:rPr lang="en-US" sz="3600">
                <a:effectLst>
                  <a:outerShdw blurRad="38100" dist="38100" dir="2700000" algn="tl">
                    <a:srgbClr val="DDDDDD"/>
                  </a:outerShdw>
                </a:effectLst>
                <a:latin typeface="Gill Sans MT" charset="0"/>
                <a:ea typeface="ＭＳ Ｐゴシック" charset="0"/>
                <a:cs typeface="ＭＳ Ｐゴシック" charset="0"/>
              </a:rPr>
              <a:t>Controlled vocabularies and authority control (value standards)</a:t>
            </a:r>
          </a:p>
        </p:txBody>
      </p:sp>
      <p:sp>
        <p:nvSpPr>
          <p:cNvPr id="87042" name="Rectangle 3"/>
          <p:cNvSpPr>
            <a:spLocks noGrp="1" noChangeArrowheads="1"/>
          </p:cNvSpPr>
          <p:nvPr>
            <p:ph idx="1"/>
          </p:nvPr>
        </p:nvSpPr>
        <p:spPr>
          <a:xfrm>
            <a:off x="990600" y="1600200"/>
            <a:ext cx="8153400" cy="5257800"/>
          </a:xfrm>
        </p:spPr>
        <p:txBody>
          <a:bodyPr/>
          <a:lstStyle/>
          <a:p>
            <a:pPr eaLnBrk="1" hangingPunct="1">
              <a:lnSpc>
                <a:spcPct val="90000"/>
              </a:lnSpc>
            </a:pPr>
            <a:r>
              <a:rPr lang="en-US" sz="2800">
                <a:latin typeface="Gill Sans MT" charset="0"/>
                <a:ea typeface="ＭＳ Ｐゴシック" charset="0"/>
                <a:cs typeface="ＭＳ Ｐゴシック" charset="0"/>
              </a:rPr>
              <a:t>Established lists of controlled terms: some examples</a:t>
            </a:r>
          </a:p>
          <a:p>
            <a:pPr lvl="1" eaLnBrk="1" hangingPunct="1">
              <a:lnSpc>
                <a:spcPct val="90000"/>
              </a:lnSpc>
            </a:pPr>
            <a:r>
              <a:rPr lang="en-US" sz="2400">
                <a:latin typeface="Gill Sans MT" charset="0"/>
                <a:ea typeface="ＭＳ Ｐゴシック" charset="0"/>
              </a:rPr>
              <a:t>Library of Congress Subject Headings (LCSH)</a:t>
            </a:r>
          </a:p>
          <a:p>
            <a:pPr lvl="1" eaLnBrk="1" hangingPunct="1">
              <a:lnSpc>
                <a:spcPct val="90000"/>
              </a:lnSpc>
            </a:pPr>
            <a:r>
              <a:rPr lang="en-US" sz="2400">
                <a:latin typeface="Gill Sans MT" charset="0"/>
                <a:ea typeface="ＭＳ Ｐゴシック" charset="0"/>
              </a:rPr>
              <a:t>FIAF Subject Headings</a:t>
            </a:r>
          </a:p>
          <a:p>
            <a:pPr lvl="1" eaLnBrk="1" hangingPunct="1">
              <a:lnSpc>
                <a:spcPct val="90000"/>
              </a:lnSpc>
            </a:pPr>
            <a:r>
              <a:rPr lang="en-US" sz="2400">
                <a:latin typeface="Gill Sans MT" charset="0"/>
                <a:ea typeface="ＭＳ Ｐゴシック" charset="0"/>
                <a:cs typeface="ＭＳ Ｐゴシック" charset="0"/>
              </a:rPr>
              <a:t>Library of Congress Genre –Form Terms (LCGFT)</a:t>
            </a:r>
          </a:p>
          <a:p>
            <a:pPr lvl="2" eaLnBrk="1" hangingPunct="1">
              <a:lnSpc>
                <a:spcPct val="90000"/>
              </a:lnSpc>
            </a:pPr>
            <a:r>
              <a:rPr lang="en-US" sz="2000">
                <a:latin typeface="Gill Sans MT" charset="0"/>
                <a:ea typeface="ＭＳ Ｐゴシック" charset="0"/>
              </a:rPr>
              <a:t>(supercedes Moving Image Genre-Form Guide (MIGFG)</a:t>
            </a:r>
          </a:p>
          <a:p>
            <a:pPr lvl="1" eaLnBrk="1" hangingPunct="1">
              <a:lnSpc>
                <a:spcPct val="90000"/>
              </a:lnSpc>
            </a:pPr>
            <a:r>
              <a:rPr lang="en-US" sz="2400">
                <a:latin typeface="Gill Sans MT" charset="0"/>
                <a:ea typeface="ＭＳ Ｐゴシック" charset="0"/>
              </a:rPr>
              <a:t>Art and Architecture Thesaurus (AAT)</a:t>
            </a:r>
          </a:p>
          <a:p>
            <a:pPr lvl="1" eaLnBrk="1" hangingPunct="1">
              <a:lnSpc>
                <a:spcPct val="90000"/>
              </a:lnSpc>
            </a:pPr>
            <a:r>
              <a:rPr lang="en-US" sz="2400">
                <a:latin typeface="Gill Sans MT" charset="0"/>
                <a:ea typeface="ＭＳ Ｐゴシック" charset="0"/>
              </a:rPr>
              <a:t>Library of Congress Authorities (authorities.loc.gov)</a:t>
            </a:r>
          </a:p>
          <a:p>
            <a:pPr lvl="1" eaLnBrk="1" hangingPunct="1">
              <a:lnSpc>
                <a:spcPct val="90000"/>
              </a:lnSpc>
            </a:pPr>
            <a:r>
              <a:rPr lang="en-US" sz="2400">
                <a:latin typeface="Gill Sans MT" charset="0"/>
                <a:ea typeface="ＭＳ Ｐゴシック" charset="0"/>
              </a:rPr>
              <a:t>The Virtual International Authority File (VIAF)</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9350" cy="1146278"/>
          </a:xfrm>
        </p:spPr>
        <p:txBody>
          <a:bodyPr/>
          <a:lstStyle/>
          <a:p>
            <a:pPr>
              <a:defRPr/>
            </a:pPr>
            <a:r>
              <a:rPr lang="en-US" dirty="0" err="1">
                <a:effectLst>
                  <a:outerShdw blurRad="38100" dist="38100" dir="2700000" algn="tl">
                    <a:srgbClr val="DDDDDD"/>
                  </a:outerShdw>
                </a:effectLst>
                <a:latin typeface="Gill Sans MT" charset="0"/>
                <a:ea typeface="ＭＳ Ｐゴシック" charset="0"/>
                <a:cs typeface="ＭＳ Ｐゴシック" charset="0"/>
              </a:rPr>
              <a:t>Authorities.loc.gov</a:t>
            </a:r>
            <a:endParaRPr lang="en-US" dirty="0">
              <a:effectLst>
                <a:outerShdw blurRad="38100" dist="38100" dir="2700000" algn="tl">
                  <a:srgbClr val="DDDDDD"/>
                </a:outerShdw>
              </a:effectLst>
              <a:latin typeface="Gill Sans MT" charset="0"/>
              <a:ea typeface="ＭＳ Ｐゴシック" charset="0"/>
              <a:cs typeface="ＭＳ Ｐゴシック" charset="0"/>
            </a:endParaRPr>
          </a:p>
        </p:txBody>
      </p:sp>
      <p:pic>
        <p:nvPicPr>
          <p:cNvPr id="91138" name="Content Placeholder 9" descr="Screen shot 2013-07-13 at 11.44.32 AM.png"/>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6168" b="-26168"/>
          <a:stretch>
            <a:fillRect/>
          </a:stretch>
        </p:blipFill>
        <p:spPr/>
      </p:pic>
      <p:sp>
        <p:nvSpPr>
          <p:cNvPr id="6" name="TextBox 5"/>
          <p:cNvSpPr txBox="1"/>
          <p:nvPr/>
        </p:nvSpPr>
        <p:spPr>
          <a:xfrm>
            <a:off x="1752600" y="1976735"/>
            <a:ext cx="2597135"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t>Subject Headings</a:t>
            </a:r>
          </a:p>
        </p:txBody>
      </p:sp>
      <p:sp>
        <p:nvSpPr>
          <p:cNvPr id="7" name="TextBox 6"/>
          <p:cNvSpPr txBox="1"/>
          <p:nvPr/>
        </p:nvSpPr>
        <p:spPr>
          <a:xfrm>
            <a:off x="5638800" y="1981200"/>
            <a:ext cx="3229520" cy="46166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dirty="0"/>
              <a:t>Genre/Form Headings</a:t>
            </a:r>
          </a:p>
        </p:txBody>
      </p:sp>
      <p:sp>
        <p:nvSpPr>
          <p:cNvPr id="8" name="TextBox 7"/>
          <p:cNvSpPr txBox="1"/>
          <p:nvPr/>
        </p:nvSpPr>
        <p:spPr>
          <a:xfrm>
            <a:off x="1752600" y="5867401"/>
            <a:ext cx="2667000" cy="46166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a:t>Name Headings</a:t>
            </a:r>
          </a:p>
        </p:txBody>
      </p:sp>
      <p:sp>
        <p:nvSpPr>
          <p:cNvPr id="9" name="TextBox 8"/>
          <p:cNvSpPr txBox="1"/>
          <p:nvPr/>
        </p:nvSpPr>
        <p:spPr>
          <a:xfrm>
            <a:off x="6317620" y="5867401"/>
            <a:ext cx="2140580" cy="461665"/>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dirty="0"/>
              <a:t>Title Headings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Title authority record</a:t>
            </a:r>
          </a:p>
        </p:txBody>
      </p:sp>
      <p:pic>
        <p:nvPicPr>
          <p:cNvPr id="93186" name="Content Placeholder 3" descr="Screen Shot 2016-10-13 at 9.35.41 PM.png"/>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8370" b="-28370"/>
          <a:stretch>
            <a:fillRect/>
          </a:stretch>
        </p:blip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ffectLst>
                  <a:outerShdw blurRad="38100" dist="38100" dir="2700000" algn="tl">
                    <a:srgbClr val="DDDDDD"/>
                  </a:outerShdw>
                </a:effectLst>
                <a:latin typeface="Gill Sans MT" charset="0"/>
                <a:ea typeface="ＭＳ Ｐゴシック" charset="0"/>
                <a:cs typeface="ＭＳ Ｐゴシック" charset="0"/>
              </a:rPr>
              <a:t>Virtual International Authority File</a:t>
            </a:r>
            <a:endParaRPr lang="en-US" dirty="0">
              <a:effectLst>
                <a:outerShdw blurRad="38100" dist="38100" dir="2700000" algn="tl">
                  <a:srgbClr val="DDDDDD"/>
                </a:outerShdw>
              </a:effectLst>
              <a:latin typeface="Gill Sans MT" charset="0"/>
              <a:ea typeface="ＭＳ Ｐゴシック" charset="0"/>
              <a:cs typeface="ＭＳ Ｐゴシック" charset="0"/>
            </a:endParaRPr>
          </a:p>
        </p:txBody>
      </p:sp>
      <p:pic>
        <p:nvPicPr>
          <p:cNvPr id="95234" name="Content Placeholder 3" descr="Screen Shot 2016-10-19 at 4.47.06 PM.png"/>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61" r="-161"/>
          <a:stretch>
            <a:fillRect/>
          </a:stretch>
        </p:blip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1" name="Picture 3" descr="Screen Shot 2016-10-12 at 3.37.18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292100"/>
            <a:ext cx="9144000" cy="62595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Gill Sans MT" charset="0"/>
                <a:ea typeface="ヒラギノ角ゴ Pro W3" charset="0"/>
                <a:cs typeface="ヒラギノ角ゴ Pro W3" charset="0"/>
              </a:rPr>
              <a:t>FRBR GROUP 1 ENTITIES</a:t>
            </a:r>
          </a:p>
        </p:txBody>
      </p:sp>
      <p:sp>
        <p:nvSpPr>
          <p:cNvPr id="179202" name="Rectangle 3"/>
          <p:cNvSpPr>
            <a:spLocks noGrp="1" noChangeArrowheads="1"/>
          </p:cNvSpPr>
          <p:nvPr>
            <p:ph idx="1"/>
          </p:nvPr>
        </p:nvSpPr>
        <p:spPr/>
        <p:txBody>
          <a:bodyPr/>
          <a:lstStyle/>
          <a:p>
            <a:pPr eaLnBrk="1" hangingPunct="1">
              <a:lnSpc>
                <a:spcPct val="90000"/>
              </a:lnSpc>
            </a:pPr>
            <a:r>
              <a:rPr lang="en-US" sz="2800">
                <a:latin typeface="Gill Sans MT" charset="0"/>
                <a:ea typeface="ヒラギノ角ゴ Pro W3" charset="0"/>
                <a:cs typeface="ヒラギノ角ゴ Pro W3" charset="0"/>
              </a:rPr>
              <a:t>Work</a:t>
            </a:r>
          </a:p>
          <a:p>
            <a:pPr lvl="1" eaLnBrk="1" hangingPunct="1">
              <a:lnSpc>
                <a:spcPct val="90000"/>
              </a:lnSpc>
            </a:pPr>
            <a:r>
              <a:rPr lang="en-US" sz="2400">
                <a:latin typeface="Gill Sans MT" charset="0"/>
                <a:ea typeface="ＭＳ Ｐゴシック" charset="0"/>
              </a:rPr>
              <a:t>A distinct intellectual or artistic creation</a:t>
            </a:r>
          </a:p>
          <a:p>
            <a:pPr eaLnBrk="1" hangingPunct="1">
              <a:lnSpc>
                <a:spcPct val="90000"/>
              </a:lnSpc>
            </a:pPr>
            <a:r>
              <a:rPr lang="en-US" sz="2800">
                <a:latin typeface="Gill Sans MT" charset="0"/>
                <a:ea typeface="ヒラギノ角ゴ Pro W3" charset="0"/>
                <a:cs typeface="ヒラギノ角ゴ Pro W3" charset="0"/>
              </a:rPr>
              <a:t>Expression</a:t>
            </a:r>
          </a:p>
          <a:p>
            <a:pPr lvl="1" eaLnBrk="1" hangingPunct="1">
              <a:lnSpc>
                <a:spcPct val="90000"/>
              </a:lnSpc>
            </a:pPr>
            <a:r>
              <a:rPr lang="en-US" sz="2400">
                <a:latin typeface="Gill Sans MT" charset="0"/>
                <a:ea typeface="ＭＳ Ｐゴシック" charset="0"/>
              </a:rPr>
              <a:t>The intellectual or artistic realization of a work</a:t>
            </a:r>
          </a:p>
          <a:p>
            <a:pPr eaLnBrk="1" hangingPunct="1">
              <a:lnSpc>
                <a:spcPct val="90000"/>
              </a:lnSpc>
            </a:pPr>
            <a:r>
              <a:rPr lang="en-US" sz="2800">
                <a:latin typeface="Gill Sans MT" charset="0"/>
                <a:ea typeface="ヒラギノ角ゴ Pro W3" charset="0"/>
                <a:cs typeface="ヒラギノ角ゴ Pro W3" charset="0"/>
              </a:rPr>
              <a:t>Manifestation</a:t>
            </a:r>
          </a:p>
          <a:p>
            <a:pPr lvl="1" eaLnBrk="1" hangingPunct="1">
              <a:lnSpc>
                <a:spcPct val="90000"/>
              </a:lnSpc>
            </a:pPr>
            <a:r>
              <a:rPr lang="en-US" sz="2400">
                <a:latin typeface="Gill Sans MT" charset="0"/>
                <a:ea typeface="ＭＳ Ｐゴシック" charset="0"/>
              </a:rPr>
              <a:t>The physical embodiment of an expression of a work</a:t>
            </a:r>
          </a:p>
          <a:p>
            <a:pPr eaLnBrk="1" hangingPunct="1">
              <a:lnSpc>
                <a:spcPct val="90000"/>
              </a:lnSpc>
            </a:pPr>
            <a:r>
              <a:rPr lang="en-US" sz="2800">
                <a:latin typeface="Gill Sans MT" charset="0"/>
                <a:ea typeface="ヒラギノ角ゴ Pro W3" charset="0"/>
                <a:cs typeface="ヒラギノ角ゴ Pro W3" charset="0"/>
              </a:rPr>
              <a:t>Item</a:t>
            </a:r>
          </a:p>
          <a:p>
            <a:pPr lvl="1" eaLnBrk="1" hangingPunct="1">
              <a:lnSpc>
                <a:spcPct val="90000"/>
              </a:lnSpc>
            </a:pPr>
            <a:r>
              <a:rPr lang="en-US" sz="2400">
                <a:latin typeface="Gill Sans MT" charset="0"/>
                <a:ea typeface="ＭＳ Ｐゴシック" charset="0"/>
              </a:rPr>
              <a:t>A single example of a manifestation</a:t>
            </a:r>
          </a:p>
          <a:p>
            <a:pPr eaLnBrk="1" hangingPunct="1">
              <a:lnSpc>
                <a:spcPct val="90000"/>
              </a:lnSpc>
            </a:pPr>
            <a:endParaRPr lang="en-US" sz="2800">
              <a:latin typeface="Gill Sans MT"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Can apply to </a:t>
            </a:r>
          </a:p>
        </p:txBody>
      </p:sp>
      <p:sp>
        <p:nvSpPr>
          <p:cNvPr id="136194" name="Content Placeholder 2"/>
          <p:cNvSpPr>
            <a:spLocks noGrp="1"/>
          </p:cNvSpPr>
          <p:nvPr>
            <p:ph idx="1"/>
          </p:nvPr>
        </p:nvSpPr>
        <p:spPr>
          <a:xfrm>
            <a:off x="1435100" y="1447800"/>
            <a:ext cx="7480300" cy="5410200"/>
          </a:xfrm>
        </p:spPr>
        <p:txBody>
          <a:bodyPr/>
          <a:lstStyle/>
          <a:p>
            <a:r>
              <a:rPr lang="en-US">
                <a:latin typeface="Gill Sans MT" charset="0"/>
                <a:ea typeface="ＭＳ Ｐゴシック" charset="0"/>
                <a:cs typeface="ＭＳ Ｐゴシック" charset="0"/>
              </a:rPr>
              <a:t>Personal names</a:t>
            </a:r>
          </a:p>
          <a:p>
            <a:pPr lvl="1"/>
            <a:r>
              <a:rPr lang="en-US">
                <a:latin typeface="Gill Sans MT" charset="0"/>
                <a:ea typeface="ＭＳ Ｐゴシック" charset="0"/>
                <a:cs typeface="ＭＳ Ｐゴシック" charset="0"/>
              </a:rPr>
              <a:t>Mark Twain</a:t>
            </a:r>
          </a:p>
          <a:p>
            <a:pPr lvl="1"/>
            <a:r>
              <a:rPr lang="en-US">
                <a:latin typeface="Gill Sans MT" charset="0"/>
                <a:ea typeface="ＭＳ Ｐゴシック" charset="0"/>
                <a:cs typeface="ＭＳ Ｐゴシック" charset="0"/>
              </a:rPr>
              <a:t>Samuel Clemens</a:t>
            </a:r>
          </a:p>
          <a:p>
            <a:r>
              <a:rPr lang="en-US">
                <a:latin typeface="Gill Sans MT" charset="0"/>
                <a:ea typeface="ＭＳ Ｐゴシック" charset="0"/>
                <a:cs typeface="ＭＳ Ｐゴシック" charset="0"/>
              </a:rPr>
              <a:t>Corporate names</a:t>
            </a:r>
          </a:p>
          <a:p>
            <a:pPr lvl="1"/>
            <a:r>
              <a:rPr lang="en-US">
                <a:latin typeface="Gill Sans MT" charset="0"/>
                <a:ea typeface="ＭＳ Ｐゴシック" charset="0"/>
                <a:cs typeface="ＭＳ Ｐゴシック" charset="0"/>
              </a:rPr>
              <a:t>Fox Film Corporation</a:t>
            </a:r>
          </a:p>
          <a:p>
            <a:pPr lvl="1"/>
            <a:r>
              <a:rPr lang="en-US">
                <a:latin typeface="Gill Sans MT" charset="0"/>
                <a:ea typeface="ＭＳ Ｐゴシック" charset="0"/>
                <a:cs typeface="ＭＳ Ｐゴシック" charset="0"/>
              </a:rPr>
              <a:t>Twentieth Century Pictures, Inc.</a:t>
            </a:r>
          </a:p>
          <a:p>
            <a:pPr lvl="1"/>
            <a:r>
              <a:rPr lang="en-US">
                <a:latin typeface="Gill Sans MT" charset="0"/>
                <a:ea typeface="ＭＳ Ｐゴシック" charset="0"/>
                <a:cs typeface="ＭＳ Ｐゴシック" charset="0"/>
              </a:rPr>
              <a:t>Twentieth Century-Fox Film Corporation</a:t>
            </a:r>
          </a:p>
          <a:p>
            <a:pPr lvl="1"/>
            <a:endParaRPr lang="en-US">
              <a:latin typeface="Gill Sans MT" charset="0"/>
              <a:ea typeface="ＭＳ Ｐゴシック" charset="0"/>
              <a:cs typeface="ＭＳ Ｐゴシック" charset="0"/>
            </a:endParaRPr>
          </a:p>
        </p:txBody>
      </p:sp>
      <p:pic>
        <p:nvPicPr>
          <p:cNvPr id="136195" name="Picture 3" descr="Screen Shot 2016-10-13 at 10.09.28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24600" y="1600200"/>
            <a:ext cx="1625600" cy="2349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6196" name="Picture 5" descr="Screen Shot 2016-10-13 at 10.12.55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733800" y="5105400"/>
            <a:ext cx="3124200" cy="1676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35100" y="274638"/>
            <a:ext cx="7499350" cy="868362"/>
          </a:xfrm>
        </p:spPr>
        <p:txBody>
          <a:bodyPr/>
          <a:lstStyle/>
          <a:p>
            <a:pPr eaLnBrk="1" hangingPunct="1">
              <a:defRPr/>
            </a:pPr>
            <a:r>
              <a:rPr lang="en-US">
                <a:effectLst>
                  <a:outerShdw blurRad="38100" dist="38100" dir="2700000" algn="tl">
                    <a:srgbClr val="DDDDDD"/>
                  </a:outerShdw>
                </a:effectLst>
                <a:latin typeface="Gill Sans MT" charset="0"/>
                <a:ea typeface="ヒラギノ角ゴ Pro W3" charset="0"/>
                <a:cs typeface="ヒラギノ角ゴ Pro W3" charset="0"/>
              </a:rPr>
              <a:t>Can apply to:</a:t>
            </a:r>
          </a:p>
        </p:txBody>
      </p:sp>
      <p:sp>
        <p:nvSpPr>
          <p:cNvPr id="138242" name="Rectangle 3"/>
          <p:cNvSpPr>
            <a:spLocks noGrp="1" noChangeArrowheads="1"/>
          </p:cNvSpPr>
          <p:nvPr>
            <p:ph idx="1"/>
          </p:nvPr>
        </p:nvSpPr>
        <p:spPr>
          <a:xfrm>
            <a:off x="1295400" y="1143000"/>
            <a:ext cx="7620000" cy="5715000"/>
          </a:xfrm>
        </p:spPr>
        <p:txBody>
          <a:bodyPr/>
          <a:lstStyle/>
          <a:p>
            <a:pPr eaLnBrk="1" hangingPunct="1">
              <a:lnSpc>
                <a:spcPct val="90000"/>
              </a:lnSpc>
              <a:buFont typeface="Wingdings" charset="0"/>
              <a:buNone/>
            </a:pPr>
            <a:r>
              <a:rPr lang="en-US" sz="2800" dirty="0">
                <a:latin typeface="Gill Sans MT" charset="0"/>
                <a:ea typeface="ヒラギノ角ゴ Pro W3" charset="0"/>
                <a:cs typeface="ヒラギノ角ゴ Pro W3" charset="0"/>
              </a:rPr>
              <a:t>Titles</a:t>
            </a:r>
          </a:p>
          <a:p>
            <a:pPr lvl="1" eaLnBrk="1" hangingPunct="1">
              <a:lnSpc>
                <a:spcPct val="90000"/>
              </a:lnSpc>
            </a:pPr>
            <a:r>
              <a:rPr lang="en-US" sz="2400" dirty="0" err="1">
                <a:latin typeface="Gill Sans MT" charset="0"/>
                <a:ea typeface="ＭＳ Ｐゴシック" charset="0"/>
                <a:cs typeface="ＭＳ Ｐゴシック" charset="0"/>
              </a:rPr>
              <a:t>Shichinin</a:t>
            </a:r>
            <a:r>
              <a:rPr lang="en-US" sz="2400" dirty="0">
                <a:latin typeface="Gill Sans MT" charset="0"/>
                <a:ea typeface="ＭＳ Ｐゴシック" charset="0"/>
                <a:cs typeface="ＭＳ Ｐゴシック" charset="0"/>
              </a:rPr>
              <a:t> no </a:t>
            </a:r>
            <a:r>
              <a:rPr lang="en-US" sz="2400" dirty="0" err="1">
                <a:latin typeface="Gill Sans MT" charset="0"/>
                <a:ea typeface="ＭＳ Ｐゴシック" charset="0"/>
                <a:cs typeface="ＭＳ Ｐゴシック" charset="0"/>
              </a:rPr>
              <a:t>ronin</a:t>
            </a:r>
            <a:endParaRPr lang="en-US" sz="2400" dirty="0">
              <a:latin typeface="Gill Sans MT" charset="0"/>
              <a:ea typeface="ＭＳ Ｐゴシック" charset="0"/>
              <a:cs typeface="ＭＳ Ｐゴシック" charset="0"/>
            </a:endParaRPr>
          </a:p>
          <a:p>
            <a:pPr lvl="1" eaLnBrk="1" hangingPunct="1">
              <a:lnSpc>
                <a:spcPct val="90000"/>
              </a:lnSpc>
            </a:pPr>
            <a:r>
              <a:rPr lang="en-US" sz="2400" dirty="0">
                <a:latin typeface="Gill Sans MT" charset="0"/>
                <a:ea typeface="ＭＳ Ｐゴシック" charset="0"/>
                <a:cs typeface="ＭＳ Ｐゴシック" charset="0"/>
              </a:rPr>
              <a:t>Seven Samurai</a:t>
            </a:r>
            <a:endParaRPr lang="en-US" sz="2400" dirty="0">
              <a:solidFill>
                <a:srgbClr val="000000"/>
              </a:solidFill>
              <a:latin typeface="Gill Sans MT" charset="0"/>
              <a:ea typeface="ＭＳ Ｐゴシック" charset="0"/>
              <a:cs typeface="ＭＳ Ｐゴシック" charset="0"/>
            </a:endParaRPr>
          </a:p>
          <a:p>
            <a:pPr lvl="1" eaLnBrk="1" hangingPunct="1">
              <a:lnSpc>
                <a:spcPct val="90000"/>
              </a:lnSpc>
            </a:pPr>
            <a:r>
              <a:rPr lang="en-US" sz="2400" dirty="0">
                <a:latin typeface="Gill Sans MT" charset="0"/>
                <a:ea typeface="ＭＳ Ｐゴシック" charset="0"/>
                <a:cs typeface="ＭＳ Ｐゴシック" charset="0"/>
              </a:rPr>
              <a:t>Magnificent Seven</a:t>
            </a:r>
            <a:endParaRPr lang="en-US" sz="2400" dirty="0">
              <a:latin typeface="Gill Sans MT" charset="0"/>
              <a:ea typeface="ヒラギノ角ゴ Pro W3" charset="0"/>
              <a:cs typeface="ヒラギノ角ゴ Pro W3" charset="0"/>
            </a:endParaRPr>
          </a:p>
          <a:p>
            <a:pPr eaLnBrk="1" hangingPunct="1">
              <a:lnSpc>
                <a:spcPct val="90000"/>
              </a:lnSpc>
            </a:pPr>
            <a:endParaRPr lang="en-US" sz="2000" dirty="0">
              <a:latin typeface="Gill Sans MT" charset="0"/>
              <a:ea typeface="ヒラギノ角ゴ Pro W3" charset="0"/>
              <a:cs typeface="ヒラギノ角ゴ Pro W3" charset="0"/>
            </a:endParaRPr>
          </a:p>
          <a:p>
            <a:pPr eaLnBrk="1" hangingPunct="1">
              <a:lnSpc>
                <a:spcPct val="90000"/>
              </a:lnSpc>
              <a:buFont typeface="Wingdings 2" charset="0"/>
              <a:buNone/>
            </a:pPr>
            <a:endParaRPr lang="en-US" sz="2000" dirty="0">
              <a:latin typeface="Gill Sans MT" charset="0"/>
              <a:ea typeface="ヒラギノ角ゴ Pro W3" charset="0"/>
              <a:cs typeface="ヒラギノ角ゴ Pro W3" charset="0"/>
            </a:endParaRPr>
          </a:p>
          <a:p>
            <a:pPr eaLnBrk="1" hangingPunct="1">
              <a:lnSpc>
                <a:spcPct val="90000"/>
              </a:lnSpc>
            </a:pPr>
            <a:r>
              <a:rPr lang="en-US" sz="2800" dirty="0">
                <a:latin typeface="Gill Sans MT" charset="0"/>
                <a:ea typeface="ヒラギノ角ゴ Pro W3" charset="0"/>
                <a:cs typeface="ヒラギノ角ゴ Pro W3" charset="0"/>
              </a:rPr>
              <a:t>Topics (Subjects, Contexts, Genres)</a:t>
            </a:r>
          </a:p>
          <a:p>
            <a:pPr lvl="1" eaLnBrk="1" hangingPunct="1">
              <a:lnSpc>
                <a:spcPct val="90000"/>
              </a:lnSpc>
            </a:pPr>
            <a:r>
              <a:rPr lang="en-US" sz="2400" dirty="0">
                <a:latin typeface="Gill Sans MT" charset="0"/>
                <a:ea typeface="ヒラギノ角ゴ Pro W3" charset="0"/>
                <a:cs typeface="ヒラギノ角ゴ Pro W3" charset="0"/>
              </a:rPr>
              <a:t>Computers in films</a:t>
            </a:r>
          </a:p>
          <a:p>
            <a:pPr lvl="1" eaLnBrk="1" hangingPunct="1">
              <a:lnSpc>
                <a:spcPct val="90000"/>
              </a:lnSpc>
            </a:pPr>
            <a:r>
              <a:rPr lang="en-US" sz="2400" dirty="0">
                <a:latin typeface="Gill Sans MT" charset="0"/>
                <a:ea typeface="ヒラギノ角ゴ Pro W3" charset="0"/>
                <a:cs typeface="ヒラギノ角ゴ Pro W3" charset="0"/>
              </a:rPr>
              <a:t>Satire</a:t>
            </a:r>
          </a:p>
          <a:p>
            <a:pPr lvl="1" eaLnBrk="1" hangingPunct="1">
              <a:lnSpc>
                <a:spcPct val="90000"/>
              </a:lnSpc>
            </a:pPr>
            <a:r>
              <a:rPr lang="en-US" sz="2400" dirty="0">
                <a:latin typeface="Gill Sans MT" charset="0"/>
                <a:ea typeface="ヒラギノ角ゴ Pro W3" charset="0"/>
                <a:cs typeface="ヒラギノ角ゴ Pro W3" charset="0"/>
              </a:rPr>
              <a:t>Gangster films</a:t>
            </a:r>
          </a:p>
          <a:p>
            <a:pPr eaLnBrk="1" hangingPunct="1">
              <a:lnSpc>
                <a:spcPct val="90000"/>
              </a:lnSpc>
            </a:pPr>
            <a:endParaRPr lang="en-US" sz="2000" dirty="0">
              <a:latin typeface="Gill Sans MT" charset="0"/>
              <a:ea typeface="ヒラギノ角ゴ Pro W3" charset="0"/>
              <a:cs typeface="ヒラギノ角ゴ Pro W3" charset="0"/>
            </a:endParaRPr>
          </a:p>
        </p:txBody>
      </p:sp>
      <p:pic>
        <p:nvPicPr>
          <p:cNvPr id="138243" name="Picture 3" descr="Screen Shot 2016-10-13 at 9.47.22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86400" y="1219200"/>
            <a:ext cx="2184400" cy="2222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8244" name="Picture 4" descr="Screen Shot 2016-10-13 at 9.49.17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24600" y="4711700"/>
            <a:ext cx="2413000" cy="2108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8245" name="Picture 5" descr="Screen Shot 2016-10-13 at 9.50.47 PM.pn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95800" y="4597400"/>
            <a:ext cx="1473200" cy="2273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Differentiation</a:t>
            </a:r>
          </a:p>
        </p:txBody>
      </p:sp>
      <p:sp>
        <p:nvSpPr>
          <p:cNvPr id="142338" name="Content Placeholder 4"/>
          <p:cNvSpPr>
            <a:spLocks noGrp="1"/>
          </p:cNvSpPr>
          <p:nvPr>
            <p:ph idx="1"/>
          </p:nvPr>
        </p:nvSpPr>
        <p:spPr>
          <a:xfrm>
            <a:off x="1600200" y="1600200"/>
            <a:ext cx="6875463" cy="4495800"/>
          </a:xfrm>
        </p:spPr>
        <p:txBody>
          <a:bodyPr/>
          <a:lstStyle/>
          <a:p>
            <a:pPr marL="0" indent="0" algn="ctr">
              <a:buFont typeface="Wingdings 2" charset="0"/>
              <a:buNone/>
            </a:pPr>
            <a:r>
              <a:rPr lang="en-US">
                <a:latin typeface="Gill Sans MT" charset="0"/>
                <a:ea typeface="ＭＳ Ｐゴシック" charset="0"/>
                <a:cs typeface="ＭＳ Ｐゴシック" charset="0"/>
              </a:rPr>
              <a:t>SYNONYMS</a:t>
            </a:r>
          </a:p>
          <a:p>
            <a:pPr marL="0" indent="0" algn="ctr">
              <a:buFont typeface="Wingdings 2" charset="0"/>
              <a:buNone/>
            </a:pPr>
            <a:endParaRPr lang="en-US">
              <a:latin typeface="Gill Sans MT" charset="0"/>
              <a:ea typeface="ＭＳ Ｐゴシック" charset="0"/>
              <a:cs typeface="ＭＳ Ｐゴシック" charset="0"/>
            </a:endParaRPr>
          </a:p>
          <a:p>
            <a:pPr marL="0" indent="0">
              <a:buFont typeface="Wingdings 2" charset="0"/>
              <a:buNone/>
            </a:pPr>
            <a:endParaRPr lang="en-US">
              <a:latin typeface="Gill Sans MT" charset="0"/>
              <a:ea typeface="ＭＳ Ｐゴシック" charset="0"/>
              <a:cs typeface="ＭＳ Ｐゴシック" charset="0"/>
            </a:endParaRPr>
          </a:p>
          <a:p>
            <a:pPr marL="0" indent="0">
              <a:buFont typeface="Wingdings 2" charset="0"/>
              <a:buNone/>
            </a:pPr>
            <a:r>
              <a:rPr lang="en-US">
                <a:latin typeface="Gill Sans MT" charset="0"/>
                <a:ea typeface="ＭＳ Ｐゴシック" charset="0"/>
                <a:cs typeface="ＭＳ Ｐゴシック" charset="0"/>
              </a:rPr>
              <a:t>DENTURES</a:t>
            </a:r>
          </a:p>
          <a:p>
            <a:pPr marL="0" indent="0">
              <a:buFont typeface="Wingdings 2" charset="0"/>
              <a:buNone/>
            </a:pPr>
            <a:r>
              <a:rPr lang="en-US">
                <a:latin typeface="Gill Sans MT" charset="0"/>
                <a:ea typeface="ＭＳ Ｐゴシック" charset="0"/>
                <a:cs typeface="ＭＳ Ｐゴシック" charset="0"/>
              </a:rPr>
              <a:t>FALSE TEETH</a:t>
            </a:r>
          </a:p>
        </p:txBody>
      </p:sp>
      <p:pic>
        <p:nvPicPr>
          <p:cNvPr id="5" name="Picture 4" descr="dentures-600x450.jpg"/>
          <p:cNvPicPr>
            <a:picLocks noChangeAspect="1"/>
          </p:cNvPicPr>
          <p:nvPr/>
        </p:nvPicPr>
        <p:blipFill>
          <a:blip r:embed="rId3"/>
          <a:stretch>
            <a:fillRect/>
          </a:stretch>
        </p:blipFill>
        <p:spPr>
          <a:xfrm>
            <a:off x="5310619" y="3046152"/>
            <a:ext cx="3235166" cy="2426375"/>
          </a:xfrm>
          <a:prstGeom prst="rect">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Differentiation</a:t>
            </a:r>
          </a:p>
        </p:txBody>
      </p:sp>
      <p:sp>
        <p:nvSpPr>
          <p:cNvPr id="144386" name="Content Placeholder 4"/>
          <p:cNvSpPr>
            <a:spLocks noGrp="1"/>
          </p:cNvSpPr>
          <p:nvPr>
            <p:ph idx="1"/>
          </p:nvPr>
        </p:nvSpPr>
        <p:spPr>
          <a:xfrm>
            <a:off x="1143000" y="1600200"/>
            <a:ext cx="7332663" cy="4495800"/>
          </a:xfrm>
        </p:spPr>
        <p:txBody>
          <a:bodyPr/>
          <a:lstStyle/>
          <a:p>
            <a:pPr marL="0" indent="0" algn="ctr">
              <a:buFont typeface="Wingdings 2" charset="0"/>
              <a:buNone/>
            </a:pPr>
            <a:r>
              <a:rPr lang="en-US">
                <a:latin typeface="Gill Sans MT" charset="0"/>
                <a:ea typeface="ＭＳ Ｐゴシック" charset="0"/>
                <a:cs typeface="ＭＳ Ｐゴシック" charset="0"/>
              </a:rPr>
              <a:t>VARIANT SPELLINGS</a:t>
            </a:r>
          </a:p>
          <a:p>
            <a:pPr marL="0" indent="0" algn="ctr">
              <a:buFont typeface="Wingdings 2" charset="0"/>
              <a:buNone/>
            </a:pPr>
            <a:endParaRPr lang="en-US">
              <a:latin typeface="Gill Sans MT" charset="0"/>
              <a:ea typeface="ＭＳ Ｐゴシック" charset="0"/>
              <a:cs typeface="ＭＳ Ｐゴシック" charset="0"/>
            </a:endParaRPr>
          </a:p>
          <a:p>
            <a:pPr marL="0" indent="0">
              <a:buFont typeface="Wingdings 2" charset="0"/>
              <a:buNone/>
            </a:pPr>
            <a:endParaRPr lang="en-US">
              <a:latin typeface="Gill Sans MT" charset="0"/>
              <a:ea typeface="ＭＳ Ｐゴシック" charset="0"/>
              <a:cs typeface="ＭＳ Ｐゴシック" charset="0"/>
            </a:endParaRPr>
          </a:p>
          <a:p>
            <a:pPr marL="0" indent="0">
              <a:buFont typeface="Wingdings 2" charset="0"/>
              <a:buNone/>
            </a:pPr>
            <a:r>
              <a:rPr lang="en-US">
                <a:latin typeface="Gill Sans MT" charset="0"/>
                <a:ea typeface="ＭＳ Ｐゴシック" charset="0"/>
                <a:cs typeface="ＭＳ Ｐゴシック" charset="0"/>
              </a:rPr>
              <a:t>Theater</a:t>
            </a:r>
          </a:p>
          <a:p>
            <a:pPr marL="0" indent="0">
              <a:buFont typeface="Wingdings 2" charset="0"/>
              <a:buNone/>
            </a:pPr>
            <a:r>
              <a:rPr lang="en-US">
                <a:latin typeface="Gill Sans MT" charset="0"/>
                <a:ea typeface="ＭＳ Ｐゴシック" charset="0"/>
                <a:cs typeface="ＭＳ Ｐゴシック" charset="0"/>
              </a:rPr>
              <a:t>Theatre</a:t>
            </a:r>
          </a:p>
        </p:txBody>
      </p:sp>
      <p:pic>
        <p:nvPicPr>
          <p:cNvPr id="144387"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19400" y="2657475"/>
            <a:ext cx="4122738" cy="274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Differentiation</a:t>
            </a:r>
          </a:p>
        </p:txBody>
      </p:sp>
      <p:sp>
        <p:nvSpPr>
          <p:cNvPr id="140290" name="Content Placeholder 4"/>
          <p:cNvSpPr>
            <a:spLocks noGrp="1"/>
          </p:cNvSpPr>
          <p:nvPr>
            <p:ph idx="1"/>
          </p:nvPr>
        </p:nvSpPr>
        <p:spPr>
          <a:xfrm>
            <a:off x="322263" y="1600200"/>
            <a:ext cx="8593137" cy="4495800"/>
          </a:xfrm>
        </p:spPr>
        <p:txBody>
          <a:bodyPr/>
          <a:lstStyle/>
          <a:p>
            <a:pPr marL="0" indent="0" algn="ctr">
              <a:buFont typeface="Wingdings 2" charset="0"/>
              <a:buNone/>
            </a:pPr>
            <a:r>
              <a:rPr lang="en-US">
                <a:latin typeface="Gill Sans MT" charset="0"/>
                <a:ea typeface="ＭＳ Ｐゴシック" charset="0"/>
                <a:cs typeface="ＭＳ Ｐゴシック" charset="0"/>
              </a:rPr>
              <a:t>HOMOGRAPHS</a:t>
            </a:r>
          </a:p>
          <a:p>
            <a:pPr marL="0" indent="0" algn="ctr">
              <a:buFont typeface="Wingdings 2" charset="0"/>
              <a:buNone/>
            </a:pPr>
            <a:r>
              <a:rPr lang="en-US" sz="4000">
                <a:latin typeface="Gill Sans MT" charset="0"/>
                <a:ea typeface="ＭＳ Ｐゴシック" charset="0"/>
                <a:cs typeface="ＭＳ Ｐゴシック" charset="0"/>
              </a:rPr>
              <a:t>Boxers</a:t>
            </a:r>
          </a:p>
        </p:txBody>
      </p:sp>
      <p:pic>
        <p:nvPicPr>
          <p:cNvPr id="140291"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1288" y="3186113"/>
            <a:ext cx="3287712" cy="228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40292"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29000" y="3186113"/>
            <a:ext cx="2286000" cy="228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40293" name="Picture 7"/>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30913" y="3090863"/>
            <a:ext cx="2817812" cy="228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52600" y="381000"/>
            <a:ext cx="5302250" cy="6019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35100" y="274638"/>
            <a:ext cx="7499350" cy="1282700"/>
          </a:xfrm>
        </p:spPr>
        <p:txBody>
          <a:bodyPr>
            <a:noAutofit/>
          </a:bodyPr>
          <a:lstStyle/>
          <a:p>
            <a:pPr algn="ctr" eaLnBrk="1" hangingPunct="1"/>
            <a:r>
              <a:rPr lang="en-US" sz="4000">
                <a:effectLst>
                  <a:outerShdw blurRad="38100" dist="38100" dir="2700000" algn="tl">
                    <a:srgbClr val="DDDDDD"/>
                  </a:outerShdw>
                </a:effectLst>
                <a:latin typeface="Lucida Grande" charset="0"/>
                <a:ea typeface="ＭＳ Ｐゴシック" charset="0"/>
                <a:cs typeface="ＭＳ Ｐゴシック" charset="0"/>
              </a:rPr>
              <a:t>Factors In Cataloging Various Types Of Moving Images</a:t>
            </a:r>
          </a:p>
        </p:txBody>
      </p:sp>
      <p:sp>
        <p:nvSpPr>
          <p:cNvPr id="2" name="Content Placeholder 1"/>
          <p:cNvSpPr>
            <a:spLocks noGrp="1"/>
          </p:cNvSpPr>
          <p:nvPr>
            <p:ph idx="1"/>
          </p:nvPr>
        </p:nvSpPr>
        <p:spPr>
          <a:xfrm>
            <a:off x="1435100" y="1808820"/>
            <a:ext cx="7499350" cy="4439580"/>
          </a:xfrm>
          <a:ln>
            <a:miter lim="800000"/>
            <a:headEnd/>
            <a:tailEnd/>
          </a:ln>
          <a:extLst/>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82550" indent="0">
              <a:buFont typeface="Wingdings 2" charset="0"/>
              <a:buNone/>
              <a:defRPr/>
            </a:pP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Features	</a:t>
            </a:r>
            <a:r>
              <a:rPr lang="en-US" sz="4000" b="1" cap="all" dirty="0" smtClean="0">
                <a:ln/>
                <a:solidFill>
                  <a:schemeClr val="accent5">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Documentaries</a:t>
            </a:r>
          </a:p>
          <a:p>
            <a:pPr marL="82550" indent="0">
              <a:buFont typeface="Wingdings 2" charset="0"/>
              <a:buNone/>
              <a:defRPr/>
            </a:pPr>
            <a:r>
              <a:rPr lang="en-US" sz="4000" b="1" cap="all" dirty="0">
                <a:ln/>
                <a:solidFill>
                  <a:schemeClr val="accent5">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000" b="1" cap="all" dirty="0" smtClean="0">
                <a:ln/>
                <a:solidFill>
                  <a:schemeClr val="accent5">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000" b="1" cap="all"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newsreels</a:t>
            </a:r>
          </a:p>
          <a:p>
            <a:pPr marL="82550" indent="0">
              <a:buFont typeface="Wingdings 2" charset="0"/>
              <a:buNone/>
              <a:defRPr/>
            </a:pPr>
            <a:r>
              <a:rPr lang="en-US" sz="4000" b="1" cap="all" dirty="0" smtClean="0">
                <a:ln/>
                <a:solidFill>
                  <a:schemeClr val="accent6">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Avant-Garde works</a:t>
            </a:r>
          </a:p>
          <a:p>
            <a:pPr marL="403225" lvl="1" indent="0">
              <a:buFont typeface="Verdana" charset="0"/>
              <a:buNone/>
              <a:defRPr/>
            </a:pPr>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STOCK FOOTAGE</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403225" lvl="1" indent="0">
              <a:buFont typeface="Verdana" charset="0"/>
              <a:buNone/>
              <a:defRPr/>
            </a:pPr>
            <a:r>
              <a:rPr lang="en-US" sz="3600" b="1" cap="all" dirty="0" smtClean="0">
                <a:ln/>
                <a:solidFill>
                  <a:schemeClr val="accent3">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Home MOvies</a:t>
            </a:r>
            <a:endParaRPr lang="en-US" sz="3600" b="1" cap="all" dirty="0">
              <a:ln/>
              <a:solidFill>
                <a:schemeClr val="accent3">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609600"/>
            <a:ext cx="7086600" cy="990600"/>
          </a:xfrm>
        </p:spPr>
        <p:txBody>
          <a:bodyPr/>
          <a:lstStyle/>
          <a:p>
            <a:pPr eaLnBrk="1" hangingPunct="1"/>
            <a:r>
              <a:rPr lang="en-US">
                <a:effectLst>
                  <a:outerShdw blurRad="38100" dist="38100" dir="2700000" algn="tl">
                    <a:srgbClr val="DDDDDD"/>
                  </a:outerShdw>
                </a:effectLst>
                <a:latin typeface="Gill Sans MT" charset="0"/>
                <a:ea typeface="ＭＳ Ｐゴシック" charset="0"/>
                <a:cs typeface="ＭＳ Ｐゴシック" charset="0"/>
              </a:rPr>
              <a:t>Features</a:t>
            </a:r>
          </a:p>
        </p:txBody>
      </p:sp>
      <p:sp>
        <p:nvSpPr>
          <p:cNvPr id="18435" name="Rectangle 3"/>
          <p:cNvSpPr>
            <a:spLocks noGrp="1" noChangeArrowheads="1"/>
          </p:cNvSpPr>
          <p:nvPr>
            <p:ph idx="1"/>
          </p:nvPr>
        </p:nvSpPr>
        <p:spPr/>
        <p:txBody>
          <a:bodyPr>
            <a:normAutofit/>
          </a:bodyPr>
          <a:lstStyle/>
          <a:p>
            <a:pPr lvl="3" eaLnBrk="1" hangingPunct="1">
              <a:buFontTx/>
              <a:buNone/>
            </a:pPr>
            <a:endParaRPr lang="en-US">
              <a:latin typeface="Gill Sans MT" charset="0"/>
              <a:ea typeface="ＭＳ Ｐゴシック" charset="0"/>
            </a:endParaRPr>
          </a:p>
          <a:p>
            <a:pPr eaLnBrk="1" hangingPunct="1"/>
            <a:endParaRPr lang="en-US">
              <a:latin typeface="Gill Sans MT" charset="0"/>
              <a:ea typeface="ＭＳ Ｐゴシック" charset="0"/>
              <a:cs typeface="ＭＳ Ｐゴシック" charset="0"/>
            </a:endParaRPr>
          </a:p>
          <a:p>
            <a:pPr eaLnBrk="1" hangingPunct="1"/>
            <a:r>
              <a:rPr lang="en-US">
                <a:latin typeface="Gill Sans MT" charset="0"/>
                <a:ea typeface="ＭＳ Ｐゴシック" charset="0"/>
                <a:cs typeface="ＭＳ Ｐゴシック" charset="0"/>
              </a:rPr>
              <a:t>Easiest to find information</a:t>
            </a:r>
          </a:p>
          <a:p>
            <a:pPr eaLnBrk="1" hangingPunct="1">
              <a:buFont typeface="Wingdings 2" charset="0"/>
              <a:buNone/>
            </a:pPr>
            <a:r>
              <a:rPr lang="en-US">
                <a:latin typeface="Gill Sans MT" charset="0"/>
                <a:ea typeface="ＭＳ Ｐゴシック" charset="0"/>
                <a:cs typeface="ＭＳ Ｐゴシック" charset="0"/>
              </a:rPr>
              <a:t> on item in secondary sources</a:t>
            </a:r>
          </a:p>
          <a:p>
            <a:pPr eaLnBrk="1" hangingPunct="1"/>
            <a:r>
              <a:rPr lang="en-US">
                <a:latin typeface="Gill Sans MT" charset="0"/>
                <a:ea typeface="ＭＳ Ｐゴシック" charset="0"/>
                <a:cs typeface="ＭＳ Ｐゴシック" charset="0"/>
              </a:rPr>
              <a:t>Newer releases have voluminous credits that can exceed record field lengths</a:t>
            </a:r>
          </a:p>
          <a:p>
            <a:pPr eaLnBrk="1" hangingPunct="1"/>
            <a:r>
              <a:rPr lang="en-US">
                <a:latin typeface="Gill Sans MT" charset="0"/>
                <a:ea typeface="ＭＳ Ｐゴシック" charset="0"/>
                <a:cs typeface="ＭＳ Ｐゴシック" charset="0"/>
              </a:rPr>
              <a:t>Subject and genre access less of a priority because information is readily available elsewhere.</a:t>
            </a:r>
          </a:p>
        </p:txBody>
      </p:sp>
      <p:pic>
        <p:nvPicPr>
          <p:cNvPr id="18436" name="Picture 3" descr="Screen shot 2013-07-13 at 1.20.20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00800" y="304800"/>
            <a:ext cx="2362200" cy="22082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Gill Sans MT" charset="0"/>
                <a:ea typeface="ＭＳ Ｐゴシック" charset="0"/>
                <a:cs typeface="ＭＳ Ｐゴシック" charset="0"/>
              </a:rPr>
              <a:t>Documentaries</a:t>
            </a:r>
          </a:p>
        </p:txBody>
      </p:sp>
      <p:sp>
        <p:nvSpPr>
          <p:cNvPr id="6" name="TextBox 5"/>
          <p:cNvSpPr txBox="1"/>
          <p:nvPr/>
        </p:nvSpPr>
        <p:spPr>
          <a:xfrm>
            <a:off x="5184068" y="1988840"/>
            <a:ext cx="3214341" cy="830997"/>
          </a:xfrm>
          <a:prstGeom prst="rect">
            <a:avLst/>
          </a:prstGeom>
          <a:solidFill>
            <a:srgbClr val="CCCC00"/>
          </a:solidFill>
          <a:ln>
            <a:solidFill>
              <a:srgbClr val="CCCC00"/>
            </a:solidFill>
          </a:ln>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dirty="0">
                <a:solidFill>
                  <a:sysClr val="windowText" lastClr="000000"/>
                </a:solidFill>
              </a:rPr>
              <a:t>fewer secondary </a:t>
            </a:r>
          </a:p>
          <a:p>
            <a:pPr>
              <a:defRPr/>
            </a:pPr>
            <a:r>
              <a:rPr lang="en-US" dirty="0">
                <a:solidFill>
                  <a:sysClr val="windowText" lastClr="000000"/>
                </a:solidFill>
              </a:rPr>
              <a:t>sources of information</a:t>
            </a:r>
          </a:p>
        </p:txBody>
      </p:sp>
      <p:sp>
        <p:nvSpPr>
          <p:cNvPr id="7" name="TextBox 6"/>
          <p:cNvSpPr txBox="1"/>
          <p:nvPr/>
        </p:nvSpPr>
        <p:spPr>
          <a:xfrm>
            <a:off x="4896036" y="3212976"/>
            <a:ext cx="3985386" cy="830997"/>
          </a:xfrm>
          <a:prstGeom prst="rect">
            <a:avLst/>
          </a:prstGeom>
          <a:solidFill>
            <a:srgbClr val="CCCC00"/>
          </a:solidFill>
          <a:ln>
            <a:solidFill>
              <a:srgbClr val="CCCC00"/>
            </a:solidFill>
          </a:ln>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dirty="0">
                <a:solidFill>
                  <a:sysClr val="windowText" lastClr="000000"/>
                </a:solidFill>
              </a:rPr>
              <a:t>subject index crucial;</a:t>
            </a:r>
          </a:p>
          <a:p>
            <a:pPr>
              <a:defRPr/>
            </a:pPr>
            <a:r>
              <a:rPr lang="en-US" dirty="0">
                <a:solidFill>
                  <a:sysClr val="windowText" lastClr="000000"/>
                </a:solidFill>
              </a:rPr>
              <a:t>must consider level of detail</a:t>
            </a:r>
          </a:p>
        </p:txBody>
      </p:sp>
      <p:sp>
        <p:nvSpPr>
          <p:cNvPr id="8" name="TextBox 7"/>
          <p:cNvSpPr txBox="1"/>
          <p:nvPr/>
        </p:nvSpPr>
        <p:spPr>
          <a:xfrm>
            <a:off x="4896036" y="4509120"/>
            <a:ext cx="3986989" cy="830997"/>
          </a:xfrm>
          <a:prstGeom prst="rect">
            <a:avLst/>
          </a:prstGeom>
          <a:solidFill>
            <a:srgbClr val="CCCC00"/>
          </a:solidFill>
          <a:ln>
            <a:solidFill>
              <a:srgbClr val="CCCC00"/>
            </a:solidFill>
          </a:ln>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dirty="0">
                <a:solidFill>
                  <a:sysClr val="windowText" lastClr="000000"/>
                </a:solidFill>
              </a:rPr>
              <a:t>shot-level description useful</a:t>
            </a:r>
          </a:p>
          <a:p>
            <a:pPr>
              <a:defRPr/>
            </a:pPr>
            <a:r>
              <a:rPr lang="en-US" dirty="0">
                <a:solidFill>
                  <a:sysClr val="windowText" lastClr="000000"/>
                </a:solidFill>
              </a:rPr>
              <a:t>but time-consuming</a:t>
            </a:r>
          </a:p>
        </p:txBody>
      </p:sp>
      <p:pic>
        <p:nvPicPr>
          <p:cNvPr id="20486" name="Picture 8" descr="Screen shot 2013-07-09 at 9.19.43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9200" y="1981200"/>
            <a:ext cx="3305175" cy="3581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85738"/>
            <a:ext cx="7499350" cy="766762"/>
          </a:xfrm>
        </p:spPr>
        <p:txBody>
          <a:bodyPr/>
          <a:lstStyle/>
          <a:p>
            <a:r>
              <a:rPr lang="en-US" sz="3600" dirty="0">
                <a:effectLst>
                  <a:outerShdw blurRad="38100" dist="38100" dir="2700000" algn="tl">
                    <a:srgbClr val="DDDDDD"/>
                  </a:outerShdw>
                </a:effectLst>
                <a:latin typeface="Gill Sans MT" charset="0"/>
                <a:ea typeface="ＭＳ Ｐゴシック" charset="0"/>
                <a:cs typeface="ＭＳ Ｐゴシック" charset="0"/>
              </a:rPr>
              <a:t>Newsreels, stock footage, home movies</a:t>
            </a:r>
          </a:p>
        </p:txBody>
      </p:sp>
      <p:pic>
        <p:nvPicPr>
          <p:cNvPr id="22531" name="Content Placeholder 3" descr="Screen shot 2013-07-13 at 1.27.44 PM.png"/>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577" r="-6577"/>
          <a:stretch>
            <a:fillRect/>
          </a:stretch>
        </p:blipFill>
        <p:spPr>
          <a:xfrm>
            <a:off x="1143000" y="1371600"/>
            <a:ext cx="3749675" cy="2362200"/>
          </a:xfrm>
        </p:spPr>
      </p:pic>
      <p:pic>
        <p:nvPicPr>
          <p:cNvPr id="22532" name="Picture 4" descr="Screen shot 2013-07-13 at 1.34.17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9200" y="3937000"/>
            <a:ext cx="3365500" cy="2832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2533" name="Picture 3" descr="HomeMovies1.jp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562600" y="4572000"/>
            <a:ext cx="1657350" cy="228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 name="TextBox 7"/>
          <p:cNvSpPr txBox="1"/>
          <p:nvPr/>
        </p:nvSpPr>
        <p:spPr>
          <a:xfrm>
            <a:off x="5167659" y="1295400"/>
            <a:ext cx="3138141" cy="830997"/>
          </a:xfrm>
          <a:prstGeom prst="rect">
            <a:avLst/>
          </a:prstGeom>
          <a:solidFill>
            <a:srgbClr val="009999"/>
          </a:solidFill>
          <a:ln>
            <a:solidFill>
              <a:srgbClr val="009999"/>
            </a:solidFill>
          </a:ln>
        </p:spPr>
        <p:style>
          <a:lnRef idx="0">
            <a:schemeClr val="accent1"/>
          </a:lnRef>
          <a:fillRef idx="1002">
            <a:schemeClr val="lt1"/>
          </a:fillRef>
          <a:effectRef idx="3">
            <a:schemeClr val="accent1"/>
          </a:effectRef>
          <a:fontRef idx="minor">
            <a:schemeClr val="lt1"/>
          </a:fontRef>
        </p:style>
        <p:txBody>
          <a:bodyPr>
            <a:spAutoFit/>
          </a:bodyPr>
          <a:lstStyle/>
          <a:p>
            <a:pPr>
              <a:defRPr/>
            </a:pPr>
            <a:r>
              <a:rPr lang="en-US" dirty="0">
                <a:solidFill>
                  <a:prstClr val="white"/>
                </a:solidFill>
              </a:rPr>
              <a:t>little to no secondary </a:t>
            </a:r>
          </a:p>
          <a:p>
            <a:pPr>
              <a:defRPr/>
            </a:pPr>
            <a:r>
              <a:rPr lang="en-US" dirty="0">
                <a:solidFill>
                  <a:prstClr val="white"/>
                </a:solidFill>
              </a:rPr>
              <a:t>sources of information</a:t>
            </a:r>
          </a:p>
        </p:txBody>
      </p:sp>
      <p:sp>
        <p:nvSpPr>
          <p:cNvPr id="11" name="TextBox 10"/>
          <p:cNvSpPr txBox="1"/>
          <p:nvPr/>
        </p:nvSpPr>
        <p:spPr>
          <a:xfrm>
            <a:off x="5638800" y="3656314"/>
            <a:ext cx="3505200" cy="763286"/>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nSpc>
                <a:spcPct val="90000"/>
              </a:lnSpc>
              <a:defRPr/>
            </a:pPr>
            <a:r>
              <a:rPr lang="en-US" dirty="0"/>
              <a:t>Summary notes and index terms very helpful</a:t>
            </a:r>
          </a:p>
        </p:txBody>
      </p:sp>
      <p:sp>
        <p:nvSpPr>
          <p:cNvPr id="12" name="TextBox 11"/>
          <p:cNvSpPr txBox="1"/>
          <p:nvPr/>
        </p:nvSpPr>
        <p:spPr>
          <a:xfrm>
            <a:off x="5181600" y="2362200"/>
            <a:ext cx="3902631" cy="83099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Titles and other information</a:t>
            </a:r>
          </a:p>
          <a:p>
            <a:pPr>
              <a:defRPr/>
            </a:pPr>
            <a:r>
              <a:rPr lang="en-US" dirty="0"/>
              <a:t>Often supplied by cataloger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latin typeface="Gill Sans MT" charset="0"/>
                <a:ea typeface="ヒラギノ角ゴ Pro W3" charset="0"/>
                <a:cs typeface="ヒラギノ角ゴ Pro W3" charset="0"/>
              </a:rPr>
              <a:t>EXAMPLE</a:t>
            </a:r>
          </a:p>
        </p:txBody>
      </p:sp>
      <p:sp>
        <p:nvSpPr>
          <p:cNvPr id="181250" name="Rectangle 3"/>
          <p:cNvSpPr>
            <a:spLocks noGrp="1" noChangeArrowheads="1"/>
          </p:cNvSpPr>
          <p:nvPr>
            <p:ph idx="1"/>
          </p:nvPr>
        </p:nvSpPr>
        <p:spPr>
          <a:xfrm>
            <a:off x="1435100" y="1204913"/>
            <a:ext cx="7499350" cy="5492750"/>
          </a:xfrm>
        </p:spPr>
        <p:txBody>
          <a:bodyPr/>
          <a:lstStyle/>
          <a:p>
            <a:pPr eaLnBrk="1" hangingPunct="1"/>
            <a:r>
              <a:rPr lang="en-US" dirty="0">
                <a:latin typeface="Gill Sans MT" charset="0"/>
                <a:ea typeface="ヒラギノ角ゴ Pro W3" charset="0"/>
                <a:cs typeface="ヒラギノ角ゴ Pro W3" charset="0"/>
              </a:rPr>
              <a:t>WORK: Hamlet</a:t>
            </a:r>
          </a:p>
          <a:p>
            <a:pPr eaLnBrk="1" hangingPunct="1"/>
            <a:r>
              <a:rPr lang="en-US" dirty="0">
                <a:latin typeface="Gill Sans MT" charset="0"/>
                <a:ea typeface="ヒラギノ角ゴ Pro W3" charset="0"/>
                <a:cs typeface="ヒラギノ角ゴ Pro W3" charset="0"/>
              </a:rPr>
              <a:t>EXPRESSION: </a:t>
            </a:r>
            <a:r>
              <a:rPr lang="en-US" dirty="0">
                <a:latin typeface="Gill Sans MT" charset="0"/>
                <a:ea typeface="ヒラギノ角ゴ Pro W3" charset="0"/>
                <a:cs typeface="ヒラギノ角ゴ Pro W3" charset="0"/>
              </a:rPr>
              <a:t>Branagh</a:t>
            </a:r>
            <a:r>
              <a:rPr lang="ja-JP" altLang="en-US" dirty="0">
                <a:latin typeface="Gill Sans MT" charset="0"/>
                <a:ea typeface="ヒラギノ角ゴ Pro W3" charset="0"/>
                <a:cs typeface="ヒラギノ角ゴ Pro W3" charset="0"/>
              </a:rPr>
              <a:t>’</a:t>
            </a:r>
            <a:r>
              <a:rPr lang="en-US" altLang="ja-JP" dirty="0">
                <a:latin typeface="Gill Sans MT" charset="0"/>
                <a:ea typeface="ヒラギノ角ゴ Pro W3" charset="0"/>
                <a:cs typeface="ヒラギノ角ゴ Pro W3" charset="0"/>
              </a:rPr>
              <a:t>s</a:t>
            </a:r>
            <a:r>
              <a:rPr lang="en-US" altLang="ja-JP" dirty="0">
                <a:latin typeface="Gill Sans MT" charset="0"/>
                <a:ea typeface="ヒラギノ角ゴ Pro W3" charset="0"/>
                <a:cs typeface="ヒラギノ角ゴ Pro W3" charset="0"/>
              </a:rPr>
              <a:t> Hamlet</a:t>
            </a:r>
          </a:p>
          <a:p>
            <a:pPr eaLnBrk="1" hangingPunct="1"/>
            <a:r>
              <a:rPr lang="en-US" dirty="0">
                <a:latin typeface="Gill Sans MT" charset="0"/>
                <a:ea typeface="ヒラギノ角ゴ Pro W3" charset="0"/>
                <a:cs typeface="ヒラギノ角ゴ Pro W3" charset="0"/>
              </a:rPr>
              <a:t>MANIFESTATION: 35mm print</a:t>
            </a:r>
          </a:p>
          <a:p>
            <a:pPr eaLnBrk="1" hangingPunct="1"/>
            <a:r>
              <a:rPr lang="en-US" dirty="0">
                <a:latin typeface="Gill Sans MT" charset="0"/>
                <a:ea typeface="ヒラギノ角ゴ Pro W3" charset="0"/>
                <a:cs typeface="ヒラギノ角ゴ Pro W3" charset="0"/>
              </a:rPr>
              <a:t>ITEM: Specific 35mm print in archive collection</a:t>
            </a:r>
          </a:p>
          <a:p>
            <a:pPr eaLnBrk="1" hangingPunct="1">
              <a:buFont typeface="Wingdings 2" charset="0"/>
              <a:buNone/>
            </a:pPr>
            <a:endParaRPr lang="en-US" dirty="0">
              <a:latin typeface="Gill Sans MT" charset="0"/>
              <a:ea typeface="ヒラギノ角ゴ Pro W3" charset="0"/>
              <a:cs typeface="ヒラギノ角ゴ Pro W3" charset="0"/>
            </a:endParaRPr>
          </a:p>
        </p:txBody>
      </p:sp>
      <p:pic>
        <p:nvPicPr>
          <p:cNvPr id="181251" name="Picture 3" descr="hamlet96b.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48025" y="4321175"/>
            <a:ext cx="3390900" cy="23764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Gill Sans MT" charset="0"/>
                <a:ea typeface="ＭＳ Ｐゴシック" charset="0"/>
                <a:cs typeface="ＭＳ Ｐゴシック" charset="0"/>
              </a:rPr>
              <a:t>Avant-garde works</a:t>
            </a:r>
          </a:p>
        </p:txBody>
      </p:sp>
      <p:pic>
        <p:nvPicPr>
          <p:cNvPr id="24579"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50938" y="1916113"/>
            <a:ext cx="7804150" cy="43894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4580" name="TextBox 4"/>
          <p:cNvSpPr txBox="1">
            <a:spLocks noChangeArrowheads="1"/>
          </p:cNvSpPr>
          <p:nvPr/>
        </p:nvSpPr>
        <p:spPr bwMode="auto">
          <a:xfrm>
            <a:off x="1295400" y="1341438"/>
            <a:ext cx="4481513"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James Whitney, </a:t>
            </a:r>
            <a:r>
              <a:rPr lang="en-US" i="1">
                <a:solidFill>
                  <a:srgbClr val="000000"/>
                </a:solidFill>
              </a:rPr>
              <a:t>Lapis</a:t>
            </a:r>
            <a:r>
              <a:rPr lang="en-US">
                <a:solidFill>
                  <a:srgbClr val="000000"/>
                </a:solidFill>
              </a:rPr>
              <a:t> (1966)</a:t>
            </a:r>
          </a:p>
        </p:txBody>
      </p:sp>
      <p:sp>
        <p:nvSpPr>
          <p:cNvPr id="6" name="TextBox 5"/>
          <p:cNvSpPr txBox="1">
            <a:spLocks noChangeAspect="1"/>
          </p:cNvSpPr>
          <p:nvPr/>
        </p:nvSpPr>
        <p:spPr>
          <a:xfrm>
            <a:off x="5688124" y="2060848"/>
            <a:ext cx="3108960" cy="803753"/>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dirty="0">
                <a:solidFill>
                  <a:prstClr val="black"/>
                </a:solidFill>
              </a:rPr>
              <a:t>little to no secondary </a:t>
            </a:r>
          </a:p>
          <a:p>
            <a:pPr>
              <a:defRPr/>
            </a:pPr>
            <a:r>
              <a:rPr lang="en-US" dirty="0">
                <a:solidFill>
                  <a:prstClr val="black"/>
                </a:solidFill>
              </a:rPr>
              <a:t>sources of information</a:t>
            </a:r>
          </a:p>
        </p:txBody>
      </p:sp>
      <p:sp>
        <p:nvSpPr>
          <p:cNvPr id="7" name="TextBox 6"/>
          <p:cNvSpPr txBox="1"/>
          <p:nvPr/>
        </p:nvSpPr>
        <p:spPr>
          <a:xfrm>
            <a:off x="5796136" y="3140968"/>
            <a:ext cx="2834640" cy="1200329"/>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dirty="0">
                <a:solidFill>
                  <a:prstClr val="black"/>
                </a:solidFill>
                <a:ea typeface="ＭＳ Ｐゴシック" pitchFamily="-60" charset="-128"/>
              </a:rPr>
              <a:t>difficult to ascertain </a:t>
            </a:r>
          </a:p>
          <a:p>
            <a:pPr>
              <a:defRPr/>
            </a:pPr>
            <a:r>
              <a:rPr lang="en-US" dirty="0">
                <a:solidFill>
                  <a:prstClr val="black"/>
                </a:solidFill>
                <a:ea typeface="ＭＳ Ｐゴシック" pitchFamily="-60" charset="-128"/>
              </a:rPr>
              <a:t>version and/or</a:t>
            </a:r>
          </a:p>
          <a:p>
            <a:pPr>
              <a:defRPr/>
            </a:pPr>
            <a:r>
              <a:rPr lang="en-US" dirty="0">
                <a:solidFill>
                  <a:prstClr val="black"/>
                </a:solidFill>
                <a:ea typeface="ＭＳ Ｐゴシック" pitchFamily="-60" charset="-128"/>
              </a:rPr>
              <a:t>completeness</a:t>
            </a:r>
          </a:p>
        </p:txBody>
      </p:sp>
      <p:sp>
        <p:nvSpPr>
          <p:cNvPr id="8" name="TextBox 7"/>
          <p:cNvSpPr txBox="1"/>
          <p:nvPr/>
        </p:nvSpPr>
        <p:spPr>
          <a:xfrm>
            <a:off x="5760132" y="4653136"/>
            <a:ext cx="2993127" cy="830997"/>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dirty="0">
                <a:solidFill>
                  <a:prstClr val="black"/>
                </a:solidFill>
                <a:ea typeface="ＭＳ Ｐゴシック" pitchFamily="-60" charset="-128"/>
              </a:rPr>
              <a:t>in-depth subject and</a:t>
            </a:r>
          </a:p>
          <a:p>
            <a:pPr>
              <a:defRPr/>
            </a:pPr>
            <a:r>
              <a:rPr lang="en-US" dirty="0">
                <a:solidFill>
                  <a:prstClr val="black"/>
                </a:solidFill>
                <a:ea typeface="ＭＳ Ｐゴシック" pitchFamily="-60" charset="-128"/>
              </a:rPr>
              <a:t>genre access crucial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effectLst>
                  <a:outerShdw blurRad="38100" dist="38100" dir="2700000" algn="tl">
                    <a:srgbClr val="DDDDDD"/>
                  </a:outerShdw>
                </a:effectLst>
                <a:latin typeface="Gill Sans MT" charset="0"/>
                <a:ea typeface="ＭＳ Ｐゴシック" charset="0"/>
                <a:cs typeface="ＭＳ Ｐゴシック" charset="0"/>
              </a:rPr>
              <a:t>Shot-level indexing</a:t>
            </a:r>
          </a:p>
        </p:txBody>
      </p:sp>
      <p:pic>
        <p:nvPicPr>
          <p:cNvPr id="26627"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329" r="5206"/>
          <a:stretch>
            <a:fillRect/>
          </a:stretch>
        </p:blipFill>
        <p:spPr bwMode="auto">
          <a:xfrm>
            <a:off x="1258888" y="1881188"/>
            <a:ext cx="7597775" cy="457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6628" name="TextBox 4"/>
          <p:cNvSpPr txBox="1">
            <a:spLocks noChangeArrowheads="1"/>
          </p:cNvSpPr>
          <p:nvPr/>
        </p:nvSpPr>
        <p:spPr bwMode="auto">
          <a:xfrm>
            <a:off x="1258888" y="1233488"/>
            <a:ext cx="4722812" cy="460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dirty="0">
                <a:solidFill>
                  <a:srgbClr val="000000"/>
                </a:solidFill>
              </a:rPr>
              <a:t>Eye in the African Storm</a:t>
            </a:r>
            <a:r>
              <a:rPr lang="en-US" dirty="0">
                <a:solidFill>
                  <a:srgbClr val="000000"/>
                </a:solidFill>
              </a:rPr>
              <a:t> </a:t>
            </a:r>
            <a:r>
              <a:rPr lang="en-US" b="1" dirty="0">
                <a:solidFill>
                  <a:srgbClr val="000000"/>
                </a:solidFill>
              </a:rPr>
              <a:t>(1979)</a:t>
            </a:r>
            <a:endParaRPr lang="en-US" b="1" i="1" dirty="0">
              <a:solidFill>
                <a:srgbClr val="000000"/>
              </a:solidFill>
            </a:endParaRPr>
          </a:p>
        </p:txBody>
      </p:sp>
      <p:sp>
        <p:nvSpPr>
          <p:cNvPr id="7" name="TextBox 6"/>
          <p:cNvSpPr txBox="1">
            <a:spLocks/>
          </p:cNvSpPr>
          <p:nvPr/>
        </p:nvSpPr>
        <p:spPr>
          <a:xfrm>
            <a:off x="5580112" y="2060848"/>
            <a:ext cx="3108960" cy="1569660"/>
          </a:xfrm>
          <a:prstGeom prst="rect">
            <a:avLst/>
          </a:prstGeom>
          <a:solidFill>
            <a:schemeClr val="accent4">
              <a:lumMod val="60000"/>
              <a:lumOff val="40000"/>
            </a:schemeClr>
          </a:solidFill>
          <a:ln>
            <a:solidFill>
              <a:schemeClr val="accent4">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dirty="0">
                <a:solidFill>
                  <a:prstClr val="black"/>
                </a:solidFill>
              </a:rPr>
              <a:t>little to no secondary </a:t>
            </a:r>
          </a:p>
          <a:p>
            <a:pPr>
              <a:defRPr/>
            </a:pPr>
            <a:r>
              <a:rPr lang="en-US" dirty="0">
                <a:solidFill>
                  <a:prstClr val="black"/>
                </a:solidFill>
              </a:rPr>
              <a:t>sources of information, </a:t>
            </a:r>
          </a:p>
          <a:p>
            <a:pPr>
              <a:defRPr/>
            </a:pPr>
            <a:r>
              <a:rPr lang="en-US" dirty="0">
                <a:solidFill>
                  <a:prstClr val="black"/>
                </a:solidFill>
              </a:rPr>
              <a:t>except for possibly</a:t>
            </a:r>
          </a:p>
          <a:p>
            <a:pPr>
              <a:defRPr/>
            </a:pPr>
            <a:r>
              <a:rPr lang="en-US" dirty="0">
                <a:solidFill>
                  <a:prstClr val="black"/>
                </a:solidFill>
              </a:rPr>
              <a:t>shooting logs</a:t>
            </a:r>
          </a:p>
        </p:txBody>
      </p:sp>
      <p:sp>
        <p:nvSpPr>
          <p:cNvPr id="8" name="TextBox 7"/>
          <p:cNvSpPr txBox="1">
            <a:spLocks/>
          </p:cNvSpPr>
          <p:nvPr/>
        </p:nvSpPr>
        <p:spPr>
          <a:xfrm>
            <a:off x="5112060" y="3897052"/>
            <a:ext cx="3611886" cy="461665"/>
          </a:xfrm>
          <a:prstGeom prst="rect">
            <a:avLst/>
          </a:prstGeom>
          <a:solidFill>
            <a:schemeClr val="accent4">
              <a:lumMod val="60000"/>
              <a:lumOff val="40000"/>
            </a:schemeClr>
          </a:solidFill>
          <a:ln>
            <a:solidFill>
              <a:schemeClr val="accent4">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dirty="0">
                <a:solidFill>
                  <a:prstClr val="black"/>
                </a:solidFill>
              </a:rPr>
              <a:t>especially labor intensive</a:t>
            </a:r>
          </a:p>
        </p:txBody>
      </p:sp>
      <p:sp>
        <p:nvSpPr>
          <p:cNvPr id="9" name="TextBox 8"/>
          <p:cNvSpPr txBox="1">
            <a:spLocks/>
          </p:cNvSpPr>
          <p:nvPr/>
        </p:nvSpPr>
        <p:spPr>
          <a:xfrm>
            <a:off x="5436096" y="4797152"/>
            <a:ext cx="3130985" cy="830997"/>
          </a:xfrm>
          <a:prstGeom prst="rect">
            <a:avLst/>
          </a:prstGeom>
          <a:solidFill>
            <a:schemeClr val="accent4">
              <a:lumMod val="60000"/>
              <a:lumOff val="40000"/>
            </a:schemeClr>
          </a:solidFill>
          <a:ln>
            <a:solidFill>
              <a:schemeClr val="accent4">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dirty="0">
                <a:solidFill>
                  <a:prstClr val="black"/>
                </a:solidFill>
              </a:rPr>
              <a:t>essential for licensing</a:t>
            </a:r>
          </a:p>
          <a:p>
            <a:pPr>
              <a:defRPr/>
            </a:pPr>
            <a:r>
              <a:rPr lang="en-US" dirty="0">
                <a:solidFill>
                  <a:prstClr val="black"/>
                </a:solidFill>
              </a:rPr>
              <a:t>stock/news footage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effectLst>
                  <a:outerShdw blurRad="38100" dist="38100" dir="2700000" algn="tl">
                    <a:srgbClr val="DDDDDD"/>
                  </a:outerShdw>
                </a:effectLst>
                <a:latin typeface="Lucida Grande" charset="0"/>
                <a:ea typeface="ＭＳ Ｐゴシック" charset="0"/>
                <a:cs typeface="ＭＳ Ｐゴシック" charset="0"/>
              </a:rPr>
              <a:t>Collection level</a:t>
            </a:r>
          </a:p>
        </p:txBody>
      </p:sp>
      <p:sp>
        <p:nvSpPr>
          <p:cNvPr id="28675" name="Rectangle 3"/>
          <p:cNvSpPr>
            <a:spLocks noGrp="1" noChangeArrowheads="1"/>
          </p:cNvSpPr>
          <p:nvPr>
            <p:ph idx="1"/>
          </p:nvPr>
        </p:nvSpPr>
        <p:spPr/>
        <p:txBody>
          <a:bodyPr/>
          <a:lstStyle/>
          <a:p>
            <a:pPr eaLnBrk="1" hangingPunct="1"/>
            <a:r>
              <a:rPr lang="en-US" dirty="0">
                <a:latin typeface="Lucida Grande" charset="0"/>
                <a:ea typeface="ＭＳ Ｐゴシック" charset="0"/>
                <a:cs typeface="ＭＳ Ｐゴシック" charset="0"/>
              </a:rPr>
              <a:t>Used to catalog multiple works collectively in one record</a:t>
            </a:r>
          </a:p>
          <a:p>
            <a:pPr eaLnBrk="1" hangingPunct="1">
              <a:buFontTx/>
              <a:buNone/>
            </a:pPr>
            <a:r>
              <a:rPr lang="en-US" dirty="0">
                <a:latin typeface="Lucida Grande" charset="0"/>
                <a:ea typeface="ＭＳ Ｐゴシック" charset="0"/>
                <a:cs typeface="ＭＳ Ｐゴシック" charset="0"/>
              </a:rPr>
              <a:t>Some examples</a:t>
            </a:r>
          </a:p>
          <a:p>
            <a:pPr lvl="1" eaLnBrk="1" hangingPunct="1"/>
            <a:r>
              <a:rPr lang="en-US" dirty="0">
                <a:latin typeface="Lucida Grande" charset="0"/>
                <a:ea typeface="ヒラギノ角ゴ Pro W3" charset="0"/>
                <a:cs typeface="ヒラギノ角ゴ Pro W3" charset="0"/>
              </a:rPr>
              <a:t>Home movies from one family</a:t>
            </a:r>
          </a:p>
          <a:p>
            <a:pPr lvl="1" eaLnBrk="1" hangingPunct="1"/>
            <a:r>
              <a:rPr lang="en-US" dirty="0">
                <a:latin typeface="Lucida Grande" charset="0"/>
                <a:ea typeface="ヒラギノ角ゴ Pro W3" charset="0"/>
                <a:cs typeface="ヒラギノ角ゴ Pro W3" charset="0"/>
              </a:rPr>
              <a:t>Commercials from same creator</a:t>
            </a:r>
          </a:p>
          <a:p>
            <a:pPr lvl="1" eaLnBrk="1" hangingPunct="1"/>
            <a:r>
              <a:rPr lang="en-US" dirty="0">
                <a:latin typeface="Lucida Grande" charset="0"/>
                <a:ea typeface="ヒラギノ角ゴ Pro W3" charset="0"/>
                <a:cs typeface="ヒラギノ角ゴ Pro W3" charset="0"/>
              </a:rPr>
              <a:t>Multiple nights of same performance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descr="fantasy_2.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47813" y="1341438"/>
            <a:ext cx="7010400" cy="5257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170" name="Rectangle 2"/>
          <p:cNvSpPr>
            <a:spLocks noGrp="1" noChangeArrowheads="1"/>
          </p:cNvSpPr>
          <p:nvPr>
            <p:ph type="title"/>
          </p:nvPr>
        </p:nvSpPr>
        <p:spPr>
          <a:xfrm>
            <a:off x="549275" y="107576"/>
            <a:ext cx="8042276" cy="908424"/>
          </a:xfrm>
        </p:spPr>
        <p:txBody>
          <a:bodyPr/>
          <a:lstStyle/>
          <a:p>
            <a:pPr eaLnBrk="1" hangingPunct="1"/>
            <a:r>
              <a:rPr lang="en-US" dirty="0">
                <a:effectLst>
                  <a:outerShdw blurRad="38100" dist="38100" dir="2700000" algn="tl">
                    <a:srgbClr val="DDDDDD"/>
                  </a:outerShdw>
                </a:effectLst>
                <a:latin typeface="Gill Sans MT" charset="0"/>
                <a:ea typeface="ＭＳ Ｐゴシック" charset="0"/>
                <a:cs typeface="ＭＳ Ｐゴシック" charset="0"/>
              </a:rPr>
              <a:t>The ideal</a:t>
            </a:r>
          </a:p>
        </p:txBody>
      </p:sp>
      <p:sp>
        <p:nvSpPr>
          <p:cNvPr id="30724" name="Rectangle 3"/>
          <p:cNvSpPr>
            <a:spLocks noGrp="1" noChangeArrowheads="1"/>
          </p:cNvSpPr>
          <p:nvPr>
            <p:ph idx="1"/>
          </p:nvPr>
        </p:nvSpPr>
        <p:spPr>
          <a:xfrm>
            <a:off x="1719505" y="1828800"/>
            <a:ext cx="6668845" cy="3200400"/>
          </a:xfrm>
        </p:spPr>
        <p:txBody>
          <a:bodyPr>
            <a:normAutofit/>
          </a:bodyPr>
          <a:lstStyle/>
          <a:p>
            <a:pPr eaLnBrk="1" hangingPunct="1">
              <a:buClr>
                <a:schemeClr val="bg1"/>
              </a:buClr>
            </a:pPr>
            <a:r>
              <a:rPr lang="en-US" dirty="0">
                <a:solidFill>
                  <a:schemeClr val="bg1"/>
                </a:solidFill>
                <a:latin typeface="Gill Sans MT" charset="0"/>
                <a:ea typeface="ＭＳ Ｐゴシック" charset="0"/>
                <a:cs typeface="ＭＳ Ｐゴシック" charset="0"/>
              </a:rPr>
              <a:t>Create full catalog record for each item</a:t>
            </a:r>
          </a:p>
          <a:p>
            <a:pPr eaLnBrk="1" hangingPunct="1">
              <a:buClr>
                <a:schemeClr val="bg1"/>
              </a:buClr>
            </a:pPr>
            <a:r>
              <a:rPr lang="en-US" dirty="0">
                <a:solidFill>
                  <a:schemeClr val="bg1"/>
                </a:solidFill>
                <a:latin typeface="Gill Sans MT" charset="0"/>
                <a:ea typeface="ＭＳ Ｐゴシック" charset="0"/>
                <a:cs typeface="ＭＳ Ｐゴシック" charset="0"/>
              </a:rPr>
              <a:t>Transcribe information directly from item</a:t>
            </a:r>
          </a:p>
          <a:p>
            <a:pPr eaLnBrk="1" hangingPunct="1">
              <a:buClr>
                <a:schemeClr val="bg1"/>
              </a:buClr>
            </a:pPr>
            <a:r>
              <a:rPr lang="en-US" dirty="0">
                <a:solidFill>
                  <a:schemeClr val="bg1"/>
                </a:solidFill>
                <a:latin typeface="Gill Sans MT" charset="0"/>
                <a:ea typeface="ＭＳ Ｐゴシック" charset="0"/>
                <a:cs typeface="ＭＳ Ｐゴシック" charset="0"/>
              </a:rPr>
              <a:t>Supplement information with secondary sources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7" descr="C:\Documents and Settings\tross\Local Settings\Temporary Internet Files\Content.IE5\LY57ZFAX\MP900430849[1].jpg"/>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2163" y="1125538"/>
            <a:ext cx="8101012" cy="5943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506" name="Rectangle 2"/>
          <p:cNvSpPr>
            <a:spLocks noGrp="1" noChangeArrowheads="1"/>
          </p:cNvSpPr>
          <p:nvPr>
            <p:ph type="title"/>
          </p:nvPr>
        </p:nvSpPr>
        <p:spPr>
          <a:xfrm>
            <a:off x="549275" y="107576"/>
            <a:ext cx="8042276" cy="1162320"/>
          </a:xfrm>
        </p:spPr>
        <p:txBody>
          <a:bodyPr/>
          <a:lstStyle/>
          <a:p>
            <a:pPr eaLnBrk="1" hangingPunct="1"/>
            <a:r>
              <a:rPr lang="en-US" dirty="0">
                <a:effectLst>
                  <a:outerShdw blurRad="38100" dist="38100" dir="2700000" algn="tl">
                    <a:srgbClr val="DDDDDD"/>
                  </a:outerShdw>
                </a:effectLst>
                <a:latin typeface="Gill Sans MT" charset="0"/>
                <a:ea typeface="ＭＳ Ｐゴシック" charset="0"/>
                <a:cs typeface="ＭＳ Ｐゴシック" charset="0"/>
              </a:rPr>
              <a:t>The real world</a:t>
            </a:r>
          </a:p>
        </p:txBody>
      </p:sp>
      <p:sp>
        <p:nvSpPr>
          <p:cNvPr id="77827" name="Rectangle 3"/>
          <p:cNvSpPr>
            <a:spLocks noGrp="1" noChangeArrowheads="1"/>
          </p:cNvSpPr>
          <p:nvPr>
            <p:ph idx="1"/>
          </p:nvPr>
        </p:nvSpPr>
        <p:spPr>
          <a:xfrm>
            <a:off x="1368425" y="1736725"/>
            <a:ext cx="7499350" cy="4479925"/>
          </a:xfrm>
          <a:solidFill>
            <a:srgbClr val="2A6D7D">
              <a:alpha val="63137"/>
            </a:srgbClr>
          </a:solidFill>
        </p:spPr>
        <p:style>
          <a:lnRef idx="0">
            <a:scrgbClr r="0" g="0" b="0"/>
          </a:lnRef>
          <a:fillRef idx="1001">
            <a:schemeClr val="lt2"/>
          </a:fillRef>
          <a:effectRef idx="0">
            <a:scrgbClr r="0" g="0" b="0"/>
          </a:effectRef>
          <a:fontRef idx="major"/>
        </p:style>
        <p:txBody>
          <a:bodyPr lIns="0" tIns="0" rIns="0" bIns="0">
            <a:normAutofit/>
          </a:bodyPr>
          <a:lstStyle/>
          <a:p>
            <a:pPr eaLnBrk="1" hangingPunct="1">
              <a:buClr>
                <a:schemeClr val="tx2"/>
              </a:buClr>
            </a:pPr>
            <a:r>
              <a:rPr lang="en-US" b="1" dirty="0">
                <a:solidFill>
                  <a:schemeClr val="bg1"/>
                </a:solidFill>
                <a:latin typeface="Gill Sans MT" charset="0"/>
                <a:ea typeface="ＭＳ Ｐゴシック" charset="0"/>
                <a:cs typeface="ＭＳ Ｐゴシック" charset="0"/>
              </a:rPr>
              <a:t>Often can</a:t>
            </a:r>
            <a:r>
              <a:rPr lang="ja-JP" altLang="en-US" b="1" dirty="0">
                <a:solidFill>
                  <a:schemeClr val="bg1"/>
                </a:solidFill>
                <a:latin typeface="Gill Sans MT" charset="0"/>
                <a:ea typeface="ＭＳ Ｐゴシック" charset="0"/>
                <a:cs typeface="ＭＳ Ｐゴシック" charset="0"/>
              </a:rPr>
              <a:t>’</a:t>
            </a:r>
            <a:r>
              <a:rPr lang="en-US" altLang="ja-JP" b="1" dirty="0">
                <a:solidFill>
                  <a:schemeClr val="bg1"/>
                </a:solidFill>
                <a:latin typeface="Gill Sans MT" charset="0"/>
                <a:ea typeface="ＭＳ Ｐゴシック" charset="0"/>
                <a:cs typeface="ＭＳ Ｐゴシック" charset="0"/>
              </a:rPr>
              <a:t>t</a:t>
            </a:r>
            <a:r>
              <a:rPr lang="en-US" altLang="ja-JP" b="1" dirty="0">
                <a:solidFill>
                  <a:schemeClr val="bg1"/>
                </a:solidFill>
                <a:latin typeface="Gill Sans MT" charset="0"/>
                <a:ea typeface="ＭＳ Ｐゴシック" charset="0"/>
                <a:cs typeface="ＭＳ Ｐゴシック" charset="0"/>
              </a:rPr>
              <a:t> view item being catalogued</a:t>
            </a:r>
          </a:p>
          <a:p>
            <a:pPr eaLnBrk="1" hangingPunct="1">
              <a:buClr>
                <a:schemeClr val="tx2"/>
              </a:buClr>
            </a:pPr>
            <a:r>
              <a:rPr lang="en-US" b="1" dirty="0">
                <a:solidFill>
                  <a:schemeClr val="bg1"/>
                </a:solidFill>
                <a:latin typeface="Gill Sans MT" charset="0"/>
                <a:ea typeface="ＭＳ Ｐゴシック" charset="0"/>
                <a:cs typeface="ＭＳ Ｐゴシック" charset="0"/>
              </a:rPr>
              <a:t>Cataloguing from secondary sources – published works, distributor catalogs, other catalog records – sometimes results in attributing incorrect </a:t>
            </a:r>
            <a:r>
              <a:rPr lang="en-US" b="1" dirty="0">
                <a:solidFill>
                  <a:schemeClr val="bg1"/>
                </a:solidFill>
                <a:latin typeface="Gill Sans MT" charset="0"/>
                <a:ea typeface="ＭＳ Ｐゴシック" charset="0"/>
                <a:cs typeface="ＭＳ Ｐゴシック" charset="0"/>
              </a:rPr>
              <a:t>filmographic</a:t>
            </a:r>
            <a:r>
              <a:rPr lang="en-US" b="1" dirty="0">
                <a:solidFill>
                  <a:schemeClr val="bg1"/>
                </a:solidFill>
                <a:latin typeface="Gill Sans MT" charset="0"/>
                <a:ea typeface="ＭＳ Ｐゴシック" charset="0"/>
                <a:cs typeface="ＭＳ Ｐゴシック" charset="0"/>
              </a:rPr>
              <a:t> information to item</a:t>
            </a:r>
          </a:p>
          <a:p>
            <a:pPr eaLnBrk="1" hangingPunct="1">
              <a:buClr>
                <a:schemeClr val="tx2"/>
              </a:buClr>
            </a:pPr>
            <a:r>
              <a:rPr lang="en-US" b="1" dirty="0">
                <a:solidFill>
                  <a:schemeClr val="bg1"/>
                </a:solidFill>
                <a:latin typeface="Gill Sans MT" charset="0"/>
                <a:ea typeface="ＭＳ Ｐゴシック" charset="0"/>
                <a:cs typeface="ＭＳ Ｐゴシック" charset="0"/>
              </a:rPr>
              <a:t>Strive for a balance – catalog obvious works from secondary sources and view more complicated works (at least for head and tail credits)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DDDDDD"/>
                  </a:outerShdw>
                </a:effectLst>
                <a:latin typeface="Gill Sans MT" charset="0"/>
                <a:ea typeface="ＭＳ Ｐゴシック" charset="0"/>
                <a:cs typeface="ＭＳ Ｐゴシック" charset="0"/>
              </a:rPr>
              <a:t>Acknowledgments</a:t>
            </a:r>
          </a:p>
        </p:txBody>
      </p:sp>
      <p:sp>
        <p:nvSpPr>
          <p:cNvPr id="34819" name="Content Placeholder 2"/>
          <p:cNvSpPr>
            <a:spLocks noGrp="1"/>
          </p:cNvSpPr>
          <p:nvPr>
            <p:ph idx="1"/>
          </p:nvPr>
        </p:nvSpPr>
        <p:spPr/>
        <p:txBody>
          <a:bodyPr>
            <a:normAutofit/>
          </a:bodyPr>
          <a:lstStyle/>
          <a:p>
            <a:r>
              <a:rPr lang="en-US" sz="2800" dirty="0">
                <a:latin typeface="Gill Sans MT" charset="0"/>
                <a:ea typeface="ＭＳ Ｐゴシック" charset="0"/>
                <a:cs typeface="ＭＳ Ｐゴシック" charset="0"/>
              </a:rPr>
              <a:t>Many thanks to Thelma Ross, Moving Image Cataloger at the Museum of Modern Art, and to Andrea Leigh, Moving Image Processing Unit Head at the Library of Congress, Motion Picture, Broadcasting and Recorded Sound division,  for some of the graphics used in</a:t>
            </a:r>
            <a:r>
              <a:rPr lang="en-US" sz="2800" dirty="0" smtClean="0">
                <a:latin typeface="Gill Sans MT" charset="0"/>
                <a:ea typeface="ＭＳ Ｐゴシック" charset="0"/>
                <a:cs typeface="ＭＳ Ｐゴシック" charset="0"/>
              </a:rPr>
              <a:t> this presentation.</a:t>
            </a:r>
            <a:endParaRPr lang="en-US" sz="2800" dirty="0">
              <a:latin typeface="Gill Sans MT"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latin typeface="Gill Sans MT" charset="0"/>
                <a:ea typeface="ヒラギノ角ゴ Pro W3" charset="0"/>
                <a:cs typeface="ヒラギノ角ゴ Pro W3" charset="0"/>
              </a:rPr>
              <a:t>WHAT IS A WORK</a:t>
            </a:r>
          </a:p>
        </p:txBody>
      </p:sp>
      <p:sp>
        <p:nvSpPr>
          <p:cNvPr id="183298" name="Rectangle 3"/>
          <p:cNvSpPr>
            <a:spLocks noGrp="1" noChangeArrowheads="1"/>
          </p:cNvSpPr>
          <p:nvPr>
            <p:ph idx="1"/>
          </p:nvPr>
        </p:nvSpPr>
        <p:spPr>
          <a:xfrm>
            <a:off x="1403350" y="1752600"/>
            <a:ext cx="7283450" cy="5105400"/>
          </a:xfrm>
        </p:spPr>
        <p:txBody>
          <a:bodyPr/>
          <a:lstStyle/>
          <a:p>
            <a:pPr eaLnBrk="1" hangingPunct="1">
              <a:buFont typeface="Times" charset="0"/>
              <a:buNone/>
            </a:pPr>
            <a:r>
              <a:rPr lang="en-US" dirty="0">
                <a:latin typeface="Gill Sans MT" charset="0"/>
                <a:ea typeface="ヒラギノ角ゴ Pro W3" charset="0"/>
                <a:cs typeface="ヒラギノ角ゴ Pro W3" charset="0"/>
              </a:rPr>
              <a:t>  See </a:t>
            </a:r>
          </a:p>
          <a:p>
            <a:pPr eaLnBrk="1" hangingPunct="1">
              <a:buFont typeface="Times" charset="0"/>
              <a:buNone/>
            </a:pPr>
            <a:r>
              <a:rPr lang="en-US" dirty="0">
                <a:latin typeface="Gill Sans MT" charset="0"/>
                <a:ea typeface="ヒラギノ角ゴ Pro W3" charset="0"/>
                <a:cs typeface="ヒラギノ角ゴ Pro W3" charset="0"/>
                <a:hlinkClick r:id="rId3"/>
              </a:rPr>
              <a:t>http://kcoyle.blogspot.com/2009/08/what-is-frbr-work.html</a:t>
            </a:r>
            <a:r>
              <a:rPr lang="en-US" dirty="0">
                <a:latin typeface="Gill Sans MT" charset="0"/>
                <a:ea typeface="ヒラギノ角ゴ Pro W3" charset="0"/>
                <a:cs typeface="ヒラギノ角ゴ Pro W3" charset="0"/>
              </a:rPr>
              <a:t>  </a:t>
            </a:r>
          </a:p>
          <a:p>
            <a:pPr eaLnBrk="1" hangingPunct="1">
              <a:buFont typeface="Times" charset="0"/>
              <a:buNone/>
            </a:pPr>
            <a:r>
              <a:rPr lang="en-US" dirty="0">
                <a:latin typeface="Gill Sans MT" charset="0"/>
                <a:ea typeface="ヒラギノ角ゴ Pro W3" charset="0"/>
                <a:cs typeface="ヒラギノ角ゴ Pro W3" charset="0"/>
                <a:hlinkClick r:id="rId4"/>
              </a:rPr>
              <a:t>www.olacinc.org</a:t>
            </a:r>
            <a:endParaRPr lang="en-US">
              <a:latin typeface="Gill Sans MT" charset="0"/>
              <a:ea typeface="ヒラギノ角ゴ Pro W3" charset="0"/>
              <a:cs typeface="ヒラギノ角ゴ Pro W3" charset="0"/>
            </a:endParaRPr>
          </a:p>
          <a:p>
            <a:pPr eaLnBrk="1" hangingPunct="1">
              <a:buFont typeface="Times" charset="0"/>
              <a:buNone/>
            </a:pPr>
            <a:r>
              <a:rPr lang="en-US" dirty="0">
                <a:latin typeface="Gill Sans MT" charset="0"/>
                <a:ea typeface="ヒラギノ角ゴ Pro W3" charset="0"/>
                <a:cs typeface="ヒラギノ角ゴ Pro W3" charset="0"/>
              </a:rPr>
              <a:t>and</a:t>
            </a:r>
          </a:p>
          <a:p>
            <a:pPr eaLnBrk="1" hangingPunct="1">
              <a:buFont typeface="Times" charset="0"/>
              <a:buNone/>
            </a:pPr>
            <a:r>
              <a:rPr lang="en-US" dirty="0">
                <a:latin typeface="Gill Sans MT" charset="0"/>
                <a:ea typeface="ヒラギノ角ゴ Pro W3" charset="0"/>
                <a:cs typeface="ヒラギノ角ゴ Pro W3" charset="0"/>
                <a:hlinkClick r:id="rId5"/>
              </a:rPr>
              <a:t>http://www.olacinc.org/drupal/?q</a:t>
            </a:r>
            <a:r>
              <a:rPr lang="en-US">
                <a:latin typeface="Gill Sans MT" charset="0"/>
                <a:ea typeface="ヒラギノ角ゴ Pro W3" charset="0"/>
                <a:cs typeface="ヒラギノ角ゴ Pro W3" charset="0"/>
                <a:hlinkClick r:id="rId5"/>
              </a:rPr>
              <a:t>=node/359</a:t>
            </a:r>
            <a:endParaRPr lang="en-US">
              <a:latin typeface="Gill Sans MT" charset="0"/>
              <a:ea typeface="ヒラギノ角ゴ Pro W3" charset="0"/>
              <a:cs typeface="ヒラギノ角ゴ Pro W3" charset="0"/>
            </a:endParaRPr>
          </a:p>
          <a:p>
            <a:pPr eaLnBrk="1" hangingPunct="1">
              <a:buFont typeface="Times" charset="0"/>
              <a:buNone/>
            </a:pPr>
            <a:r>
              <a:rPr lang="en-US" dirty="0">
                <a:latin typeface="Gill Sans MT" charset="0"/>
                <a:ea typeface="ヒラギノ角ゴ Pro W3" charset="0"/>
                <a:cs typeface="ヒラギノ角ゴ Pro W3" charset="0"/>
              </a:rPr>
              <a:t>for interesting discussions on defining FRBR works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9441" name="Picture 3" descr="Screen shot 2011-07-21 at 3.31.21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03325" y="0"/>
            <a:ext cx="673735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effectLst>
                  <a:outerShdw blurRad="38100" dist="38100" dir="2700000" algn="tl">
                    <a:srgbClr val="DDDDDD"/>
                  </a:outerShdw>
                </a:effectLst>
                <a:latin typeface="Gill Sans MT" charset="0"/>
                <a:ea typeface="ＭＳ Ｐゴシック" charset="0"/>
                <a:cs typeface="ＭＳ Ｐゴシック" charset="0"/>
              </a:rPr>
              <a:t>European Committee for Standardization (CEN)</a:t>
            </a:r>
          </a:p>
        </p:txBody>
      </p:sp>
      <p:pic>
        <p:nvPicPr>
          <p:cNvPr id="191490" name="Content Placeholder 5" descr="Screen shot 2013-07-15 at 5.41.43 PM.png"/>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2874" r="-12874"/>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1435100" y="274638"/>
            <a:ext cx="7499350" cy="1143000"/>
          </a:xfrm>
        </p:spPr>
        <p:txBody>
          <a:bodyPr/>
          <a:lstStyle/>
          <a:p>
            <a:pPr>
              <a:defRPr/>
            </a:pPr>
            <a:r>
              <a:rPr lang="en-US">
                <a:effectLst>
                  <a:outerShdw blurRad="38100" dist="38100" dir="2700000" algn="tl">
                    <a:srgbClr val="DDDDDD"/>
                  </a:outerShdw>
                </a:effectLst>
                <a:latin typeface="Gill Sans MT" charset="0"/>
                <a:ea typeface="ＭＳ Ｐゴシック" charset="0"/>
                <a:cs typeface="ＭＳ Ｐゴシック" charset="0"/>
              </a:rPr>
              <a:t>CEN Metadata List – EN 15944</a:t>
            </a:r>
          </a:p>
        </p:txBody>
      </p:sp>
      <p:sp>
        <p:nvSpPr>
          <p:cNvPr id="193538" name="Content Placeholder 9"/>
          <p:cNvSpPr>
            <a:spLocks noGrp="1"/>
          </p:cNvSpPr>
          <p:nvPr>
            <p:ph sz="half" idx="1"/>
          </p:nvPr>
        </p:nvSpPr>
        <p:spPr>
          <a:xfrm>
            <a:off x="1435100" y="1524000"/>
            <a:ext cx="3657600" cy="4664075"/>
          </a:xfrm>
        </p:spPr>
        <p:txBody>
          <a:bodyPr/>
          <a:lstStyle/>
          <a:p>
            <a:r>
              <a:rPr lang="en-US">
                <a:latin typeface="Gill Sans MT" charset="0"/>
                <a:ea typeface="ＭＳ Ｐゴシック" charset="0"/>
                <a:cs typeface="ＭＳ Ｐゴシック" charset="0"/>
              </a:rPr>
              <a:t>Defines:</a:t>
            </a:r>
          </a:p>
          <a:p>
            <a:pPr lvl="1"/>
            <a:r>
              <a:rPr lang="en-US">
                <a:latin typeface="Gill Sans MT" charset="0"/>
                <a:ea typeface="ＭＳ Ｐゴシック" charset="0"/>
              </a:rPr>
              <a:t>Title</a:t>
            </a:r>
          </a:p>
          <a:p>
            <a:pPr lvl="1"/>
            <a:r>
              <a:rPr lang="en-US">
                <a:latin typeface="Gill Sans MT" charset="0"/>
                <a:ea typeface="ＭＳ Ｐゴシック" charset="0"/>
              </a:rPr>
              <a:t>Series</a:t>
            </a:r>
          </a:p>
          <a:p>
            <a:pPr lvl="1"/>
            <a:r>
              <a:rPr lang="en-US">
                <a:latin typeface="Gill Sans MT" charset="0"/>
                <a:ea typeface="ＭＳ Ｐゴシック" charset="0"/>
              </a:rPr>
              <a:t>Cast</a:t>
            </a:r>
          </a:p>
          <a:p>
            <a:pPr lvl="1"/>
            <a:r>
              <a:rPr lang="en-US">
                <a:latin typeface="Gill Sans MT" charset="0"/>
                <a:ea typeface="ＭＳ Ｐゴシック" charset="0"/>
              </a:rPr>
              <a:t>Credits</a:t>
            </a:r>
          </a:p>
          <a:p>
            <a:pPr lvl="1"/>
            <a:r>
              <a:rPr lang="en-US">
                <a:latin typeface="Gill Sans MT" charset="0"/>
                <a:ea typeface="ＭＳ Ｐゴシック" charset="0"/>
              </a:rPr>
              <a:t>Production Company</a:t>
            </a:r>
          </a:p>
          <a:p>
            <a:pPr lvl="1"/>
            <a:r>
              <a:rPr lang="en-US">
                <a:latin typeface="Gill Sans MT" charset="0"/>
                <a:ea typeface="ＭＳ Ｐゴシック" charset="0"/>
              </a:rPr>
              <a:t>Country of reference</a:t>
            </a:r>
          </a:p>
          <a:p>
            <a:pPr lvl="1"/>
            <a:r>
              <a:rPr lang="en-US">
                <a:latin typeface="Gill Sans MT" charset="0"/>
                <a:ea typeface="ＭＳ Ｐゴシック" charset="0"/>
              </a:rPr>
              <a:t>Original format</a:t>
            </a:r>
          </a:p>
          <a:p>
            <a:pPr lvl="1"/>
            <a:r>
              <a:rPr lang="en-US">
                <a:latin typeface="Gill Sans MT" charset="0"/>
                <a:ea typeface="ＭＳ Ｐゴシック" charset="0"/>
              </a:rPr>
              <a:t>Original length</a:t>
            </a:r>
          </a:p>
        </p:txBody>
      </p:sp>
      <p:sp>
        <p:nvSpPr>
          <p:cNvPr id="193539" name="Content Placeholder 10"/>
          <p:cNvSpPr>
            <a:spLocks noGrp="1"/>
          </p:cNvSpPr>
          <p:nvPr>
            <p:ph sz="half" idx="2"/>
          </p:nvPr>
        </p:nvSpPr>
        <p:spPr>
          <a:xfrm>
            <a:off x="5276850" y="1524000"/>
            <a:ext cx="3657600" cy="4664075"/>
          </a:xfrm>
        </p:spPr>
        <p:txBody>
          <a:bodyPr/>
          <a:lstStyle/>
          <a:p>
            <a:pPr>
              <a:buFont typeface="Wingdings 2" charset="0"/>
              <a:buNone/>
            </a:pPr>
            <a:r>
              <a:rPr lang="en-US">
                <a:latin typeface="Gill Sans MT" charset="0"/>
                <a:ea typeface="ＭＳ Ｐゴシック" charset="0"/>
                <a:cs typeface="ＭＳ Ｐゴシック" charset="0"/>
              </a:rPr>
              <a:t>		</a:t>
            </a:r>
          </a:p>
          <a:p>
            <a:pPr lvl="1"/>
            <a:r>
              <a:rPr lang="en-US">
                <a:latin typeface="Gill Sans MT" charset="0"/>
                <a:ea typeface="ＭＳ Ｐゴシック" charset="0"/>
              </a:rPr>
              <a:t>Original duration</a:t>
            </a:r>
          </a:p>
          <a:p>
            <a:pPr lvl="1"/>
            <a:r>
              <a:rPr lang="en-US">
                <a:latin typeface="Gill Sans MT" charset="0"/>
                <a:ea typeface="ＭＳ Ｐゴシック" charset="0"/>
              </a:rPr>
              <a:t>Original language</a:t>
            </a:r>
          </a:p>
          <a:p>
            <a:pPr lvl="1"/>
            <a:r>
              <a:rPr lang="en-US">
                <a:latin typeface="Gill Sans MT" charset="0"/>
                <a:ea typeface="ＭＳ Ｐゴシック" charset="0"/>
              </a:rPr>
              <a:t>Year of reference</a:t>
            </a:r>
          </a:p>
          <a:p>
            <a:pPr lvl="1"/>
            <a:r>
              <a:rPr lang="en-US">
                <a:latin typeface="Gill Sans MT" charset="0"/>
                <a:ea typeface="ＭＳ Ｐゴシック" charset="0"/>
              </a:rPr>
              <a:t>Identifier</a:t>
            </a:r>
          </a:p>
          <a:p>
            <a:pPr lvl="1"/>
            <a:r>
              <a:rPr lang="en-US">
                <a:latin typeface="Gill Sans MT" charset="0"/>
                <a:ea typeface="ＭＳ Ｐゴシック" charset="0"/>
              </a:rPr>
              <a:t>Genre</a:t>
            </a:r>
          </a:p>
          <a:p>
            <a:pPr lvl="1"/>
            <a:r>
              <a:rPr lang="en-US">
                <a:latin typeface="Gill Sans MT" charset="0"/>
                <a:ea typeface="ＭＳ Ｐゴシック" charset="0"/>
              </a:rPr>
              <a:t>Relationship</a:t>
            </a:r>
          </a:p>
          <a:p>
            <a:pPr lvl="1"/>
            <a:r>
              <a:rPr lang="en-US">
                <a:latin typeface="Gill Sans MT" charset="0"/>
                <a:ea typeface="ＭＳ Ｐゴシック" charset="0"/>
              </a:rPr>
              <a:t>Source</a:t>
            </a:r>
          </a:p>
          <a:p>
            <a:pPr lvl="1"/>
            <a:endParaRPr lang="en-US">
              <a:latin typeface="Gill Sans MT" charset="0"/>
              <a:ea typeface="ＭＳ Ｐゴシック" charset="0"/>
            </a:endParaRPr>
          </a:p>
          <a:p>
            <a:pPr lvl="1"/>
            <a:endParaRPr lang="en-US">
              <a:latin typeface="Gill Sans MT" charset="0"/>
              <a:ea typeface="ＭＳ Ｐゴシック" charset="0"/>
            </a:endParaRPr>
          </a:p>
          <a:p>
            <a:pPr lvl="1"/>
            <a:endParaRPr lang="en-US">
              <a:latin typeface="Gill Sans MT" charset="0"/>
              <a:ea typeface="ＭＳ Ｐゴシック"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321</TotalTime>
  <Words>7748</Words>
  <Application>Microsoft Macintosh PowerPoint</Application>
  <PresentationFormat>On-screen Show (4:3)</PresentationFormat>
  <Paragraphs>545</Paragraphs>
  <Slides>55</Slides>
  <Notes>54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Breeze</vt:lpstr>
      <vt:lpstr>Photo Editor Photo</vt:lpstr>
      <vt:lpstr>CATALOGING PRINCIPLES AND THEIR APPLICATION: DEEP FOCUS</vt:lpstr>
      <vt:lpstr>What is FRBR</vt:lpstr>
      <vt:lpstr>FRBR’s 3 Entities</vt:lpstr>
      <vt:lpstr>FRBR GROUP 1 ENTITIES</vt:lpstr>
      <vt:lpstr>EXAMPLE</vt:lpstr>
      <vt:lpstr>WHAT IS A WORK</vt:lpstr>
      <vt:lpstr>Slide 7</vt:lpstr>
      <vt:lpstr>European Committee for Standardization (CEN)</vt:lpstr>
      <vt:lpstr>CEN Metadata List – EN 15944</vt:lpstr>
      <vt:lpstr>CEN Metadata List: Part 2 – EN 15907</vt:lpstr>
      <vt:lpstr>Slide 11</vt:lpstr>
      <vt:lpstr>Slide 12</vt:lpstr>
      <vt:lpstr>BIBFRAME</vt:lpstr>
      <vt:lpstr>Slide 14</vt:lpstr>
      <vt:lpstr>Content Standards</vt:lpstr>
      <vt:lpstr>RDA Toolkit http://www.rdatoolkit.org/trial</vt:lpstr>
      <vt:lpstr> ISBD </vt:lpstr>
      <vt:lpstr>CONTENT STANDARDS:  Moving Image Specific</vt:lpstr>
      <vt:lpstr>AMIM2</vt:lpstr>
      <vt:lpstr>FIAF</vt:lpstr>
      <vt:lpstr>Original FIAF Rules record structure</vt:lpstr>
      <vt:lpstr>The PRINCESS’ NECKLACE / director, Floyd France ; story, Clare Freeman Alger ; scenarist, E. Clement.  D’Art. – US : Thomas A. Edison, Inc. [producer], 1917 ; US : K.E.S.E. [distributor],  1917. – (c) : US : Thomas A. Edison, Inc. 31Aug17; LP11335.                  Viewing print: 4 reels of 4 (1498 ft.) : 16 mm.:  S., b&amp;w, si. / USW FLA 1742-1745.                 Duplicate negative: 4 reels of 4 (1498 ft.) ; 16mm. : S., b&amp;w, si. / USW FRA   4336-4339.      Archival positive: 4 reels of 4 (1498 ft.) ; 16mm. : S., b&amp;w, si. / USW      FRA 4340-4343.  (CONQUEST PROGRAM ; NO. 8)     Cast: William Calhoun, Kathleen Townsend, Wallace   MacDonald, Susan Mitchell, Dorothy Graham, Roy Adams.    Summary:  A fairy tale in which a stranger comes to Happyland in order to learn the master secret of happiness, and, while there, manages to retrieve the princess’s necklace from the wicked dwarfs who had  stolen it.  The stranger who reveals himself later as the king of Roseland, learns that the real secret of happiness is making others happy, and he and the princess are wed.    References:  Moving Picture World, v. 33.2, p. 1583;  Motion Picture News, v. 1 .2, p. 2389.</vt:lpstr>
      <vt:lpstr>New FIAF Manual</vt:lpstr>
      <vt:lpstr>Slide 24</vt:lpstr>
      <vt:lpstr>Slide 25</vt:lpstr>
      <vt:lpstr>Slide 26</vt:lpstr>
      <vt:lpstr>FIAF Single level model</vt:lpstr>
      <vt:lpstr>Slide 28</vt:lpstr>
      <vt:lpstr>CONTENT STANDARDS</vt:lpstr>
      <vt:lpstr>MAIN DIFFERENCES IN MOVING IMAGE CATALOGING</vt:lpstr>
      <vt:lpstr>How to choose content standards</vt:lpstr>
      <vt:lpstr>Making best use of content standards</vt:lpstr>
      <vt:lpstr>Levels of cataloging</vt:lpstr>
      <vt:lpstr>Match standard to cataloging need and user need</vt:lpstr>
      <vt:lpstr>Controlled vocabularies and authority control (value standards)</vt:lpstr>
      <vt:lpstr>Authorities.loc.gov</vt:lpstr>
      <vt:lpstr>Title authority record</vt:lpstr>
      <vt:lpstr>Virtual International Authority File</vt:lpstr>
      <vt:lpstr>Slide 39</vt:lpstr>
      <vt:lpstr>Can apply to </vt:lpstr>
      <vt:lpstr>Can apply to:</vt:lpstr>
      <vt:lpstr>Differentiation</vt:lpstr>
      <vt:lpstr>Differentiation</vt:lpstr>
      <vt:lpstr>Differentiation</vt:lpstr>
      <vt:lpstr>Slide 45</vt:lpstr>
      <vt:lpstr>Factors In Cataloging Various Types Of Moving Images</vt:lpstr>
      <vt:lpstr>Features</vt:lpstr>
      <vt:lpstr>Documentaries</vt:lpstr>
      <vt:lpstr>Newsreels, stock footage, home movies</vt:lpstr>
      <vt:lpstr>Avant-garde works</vt:lpstr>
      <vt:lpstr>Shot-level indexing</vt:lpstr>
      <vt:lpstr>Collection level</vt:lpstr>
      <vt:lpstr>The ideal</vt:lpstr>
      <vt:lpstr>The real world</vt:lpstr>
      <vt:lpstr>Acknowledgments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PART TWO</dc:title>
  <dc:creator>Nancy Goldman</dc:creator>
  <cp:lastModifiedBy>Nancy Goldman</cp:lastModifiedBy>
  <cp:revision>20</cp:revision>
  <dcterms:created xsi:type="dcterms:W3CDTF">2016-11-15T07:07:59Z</dcterms:created>
  <dcterms:modified xsi:type="dcterms:W3CDTF">2016-11-15T07:46:03Z</dcterms:modified>
</cp:coreProperties>
</file>